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66" r:id="rId5"/>
    <p:sldId id="359" r:id="rId6"/>
    <p:sldId id="420" r:id="rId7"/>
    <p:sldId id="425" r:id="rId8"/>
    <p:sldId id="426" r:id="rId9"/>
    <p:sldId id="429" r:id="rId10"/>
    <p:sldId id="431" r:id="rId11"/>
    <p:sldId id="432" r:id="rId12"/>
    <p:sldId id="433" r:id="rId13"/>
    <p:sldId id="434" r:id="rId14"/>
    <p:sldId id="458" r:id="rId15"/>
    <p:sldId id="459" r:id="rId16"/>
    <p:sldId id="435" r:id="rId17"/>
    <p:sldId id="436" r:id="rId18"/>
    <p:sldId id="437" r:id="rId19"/>
    <p:sldId id="438" r:id="rId20"/>
    <p:sldId id="439" r:id="rId21"/>
    <p:sldId id="460" r:id="rId22"/>
    <p:sldId id="461" r:id="rId23"/>
    <p:sldId id="440" r:id="rId24"/>
    <p:sldId id="441" r:id="rId25"/>
    <p:sldId id="442" r:id="rId26"/>
    <p:sldId id="443" r:id="rId27"/>
    <p:sldId id="444" r:id="rId28"/>
    <p:sldId id="446" r:id="rId29"/>
    <p:sldId id="447" r:id="rId30"/>
    <p:sldId id="448" r:id="rId31"/>
    <p:sldId id="449" r:id="rId32"/>
    <p:sldId id="451" r:id="rId33"/>
    <p:sldId id="452" r:id="rId34"/>
    <p:sldId id="453" r:id="rId35"/>
    <p:sldId id="454" r:id="rId36"/>
    <p:sldId id="455" r:id="rId37"/>
    <p:sldId id="456" r:id="rId38"/>
    <p:sldId id="457" r:id="rId39"/>
    <p:sldId id="462" r:id="rId40"/>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S. Piper" initials="JP" lastIdx="2" clrIdx="0">
    <p:extLst>
      <p:ext uri="{19B8F6BF-5375-455C-9EA6-DF929625EA0E}">
        <p15:presenceInfo xmlns:p15="http://schemas.microsoft.com/office/powerpoint/2012/main" userId="e9c76d8f181e84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19" autoAdjust="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11/4/2020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11/4/2020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11/4/2020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11/4/2020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11/4/2020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11/4/2020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11/4/2020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11/4/2020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11/4/2020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11/4/2020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The “One </a:t>
            </a:r>
            <a:r>
              <a:rPr lang="en-US" dirty="0" err="1"/>
              <a:t>Anothers</a:t>
            </a:r>
            <a:r>
              <a:rPr lang="en-US" dirty="0"/>
              <a: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450" y="5077474"/>
            <a:ext cx="4829101" cy="2041432"/>
          </a:xfrm>
        </p:spPr>
        <p:txBody>
          <a:bodyPr>
            <a:normAutofit/>
          </a:bodyPr>
          <a:lstStyle/>
          <a:p>
            <a:pPr algn="ctr"/>
            <a:r>
              <a:rPr lang="en-US" dirty="0"/>
              <a:t>Scriptures Quoted are from the NASB translation unless otherwise noted</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patient”</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“Long-tempered” -Helps Word-studies</a:t>
            </a:r>
          </a:p>
          <a:p>
            <a:pPr marL="0" indent="0" algn="ctr">
              <a:buNone/>
            </a:pPr>
            <a:r>
              <a:rPr lang="en-US" sz="3800" b="1" dirty="0">
                <a:ln/>
                <a:solidFill>
                  <a:srgbClr val="C00000"/>
                </a:solidFill>
              </a:rPr>
              <a:t>(to defer anger)</a:t>
            </a:r>
          </a:p>
          <a:p>
            <a:pPr marL="0" indent="0" algn="ctr">
              <a:buNone/>
            </a:pPr>
            <a:r>
              <a:rPr lang="en-US" sz="3800" b="1" dirty="0">
                <a:ln/>
                <a:solidFill>
                  <a:srgbClr val="C00000"/>
                </a:solidFill>
              </a:rPr>
              <a:t>“refusing to retaliate with anger</a:t>
            </a:r>
          </a:p>
          <a:p>
            <a:pPr marL="0" indent="0" algn="ctr">
              <a:buNone/>
            </a:pPr>
            <a:r>
              <a:rPr lang="en-US" sz="3800" b="1" dirty="0">
                <a:ln/>
                <a:solidFill>
                  <a:srgbClr val="C00000"/>
                </a:solidFill>
              </a:rPr>
              <a:t>“to persevere” NAS Exhaustive Concordance</a:t>
            </a:r>
          </a:p>
          <a:p>
            <a:pPr marL="0" indent="0" algn="ctr">
              <a:buNone/>
            </a:pPr>
            <a:r>
              <a:rPr lang="en-US" sz="3800" b="1" dirty="0">
                <a:ln/>
                <a:solidFill>
                  <a:srgbClr val="C00000"/>
                </a:solidFill>
              </a:rPr>
              <a:t>“to persevere patiently and bravely in enduring misfortunes and troubles” </a:t>
            </a:r>
            <a:r>
              <a:rPr lang="en-US" sz="3800" b="1" dirty="0" err="1">
                <a:ln/>
                <a:solidFill>
                  <a:srgbClr val="C00000"/>
                </a:solidFill>
              </a:rPr>
              <a:t>Thayers</a:t>
            </a:r>
            <a:r>
              <a:rPr lang="en-US" sz="3800" b="1" dirty="0">
                <a:ln/>
                <a:solidFill>
                  <a:srgbClr val="C00000"/>
                </a:solidFill>
              </a:rPr>
              <a:t> Greek Lexicon</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144572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patient”</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089697"/>
            <a:ext cx="11299970" cy="4632701"/>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This is not the absence of passion</a:t>
            </a:r>
          </a:p>
          <a:p>
            <a:pPr marL="0" indent="0" algn="ctr">
              <a:buNone/>
            </a:pPr>
            <a:r>
              <a:rPr lang="en-US" sz="3800" b="1" dirty="0">
                <a:ln/>
                <a:solidFill>
                  <a:srgbClr val="C00000"/>
                </a:solidFill>
              </a:rPr>
              <a:t>It is not even the absence of anger</a:t>
            </a:r>
          </a:p>
          <a:p>
            <a:pPr marL="0" indent="0" algn="ctr">
              <a:buNone/>
            </a:pPr>
            <a:r>
              <a:rPr lang="en-US" sz="3800" b="1" dirty="0">
                <a:ln/>
                <a:solidFill>
                  <a:srgbClr val="C00000"/>
                </a:solidFill>
              </a:rPr>
              <a:t>In a general way – Individual under control</a:t>
            </a:r>
          </a:p>
          <a:p>
            <a:pPr marL="0" indent="0" algn="ctr">
              <a:buNone/>
            </a:pPr>
            <a:r>
              <a:rPr lang="en-US" sz="3800" b="1" dirty="0">
                <a:ln/>
                <a:solidFill>
                  <a:srgbClr val="C00000"/>
                </a:solidFill>
              </a:rPr>
              <a:t>Not an explosive person</a:t>
            </a:r>
          </a:p>
          <a:p>
            <a:pPr marL="0" indent="0" algn="ctr">
              <a:buNone/>
            </a:pPr>
            <a:r>
              <a:rPr lang="en-US" sz="3800" b="1" dirty="0">
                <a:ln/>
                <a:solidFill>
                  <a:srgbClr val="C00000"/>
                </a:solidFill>
              </a:rPr>
              <a:t>Not a simmering pot</a:t>
            </a:r>
          </a:p>
          <a:p>
            <a:pPr marL="0" indent="0" algn="ctr">
              <a:buNone/>
            </a:pPr>
            <a:endParaRPr lang="en-US" sz="3800" b="1" dirty="0">
              <a:ln/>
              <a:solidFill>
                <a:srgbClr val="C00000"/>
              </a:solidFill>
            </a:endParaRP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401284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patient”</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21917"/>
            <a:ext cx="11299970" cy="4632701"/>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Gives others room to make mistakes/correction</a:t>
            </a:r>
          </a:p>
          <a:p>
            <a:pPr marL="0" indent="0" algn="ctr">
              <a:buNone/>
            </a:pPr>
            <a:r>
              <a:rPr lang="en-US" sz="3800" b="1" dirty="0">
                <a:ln/>
                <a:solidFill>
                  <a:srgbClr val="C00000"/>
                </a:solidFill>
              </a:rPr>
              <a:t>“Above all, keep fervent in your love for one another, because love covers a multitude of sins.” 1 Peter 4:8</a:t>
            </a:r>
          </a:p>
          <a:p>
            <a:pPr marL="0" indent="0" algn="ctr">
              <a:buNone/>
            </a:pPr>
            <a:r>
              <a:rPr lang="en-US" sz="3800" b="1" dirty="0">
                <a:ln/>
                <a:solidFill>
                  <a:srgbClr val="C00000"/>
                </a:solidFill>
              </a:rPr>
              <a:t>Jesus “exploded” on at least two occasions</a:t>
            </a:r>
          </a:p>
          <a:p>
            <a:pPr marL="0" indent="0" algn="ctr">
              <a:buNone/>
            </a:pPr>
            <a:r>
              <a:rPr lang="en-US" sz="3800" b="1" dirty="0">
                <a:ln/>
                <a:solidFill>
                  <a:srgbClr val="C00000"/>
                </a:solidFill>
              </a:rPr>
              <a:t>Called the Pharisees names</a:t>
            </a:r>
          </a:p>
          <a:p>
            <a:pPr marL="0" indent="0" algn="ctr">
              <a:buNone/>
            </a:pPr>
            <a:r>
              <a:rPr lang="en-US" sz="3800" b="1" dirty="0">
                <a:ln/>
                <a:solidFill>
                  <a:srgbClr val="C00000"/>
                </a:solidFill>
              </a:rPr>
              <a:t>Jesus was patient</a:t>
            </a:r>
          </a:p>
          <a:p>
            <a:pPr marL="0" indent="0" algn="ctr">
              <a:buNone/>
            </a:pPr>
            <a:endParaRPr lang="en-US" sz="3800" b="1" dirty="0">
              <a:ln/>
              <a:solidFill>
                <a:srgbClr val="C00000"/>
              </a:solidFill>
            </a:endParaRP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30001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kind”</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“to be kind…(full of service to others),gentle – Strong’s </a:t>
            </a:r>
          </a:p>
          <a:p>
            <a:pPr marL="0" indent="0" algn="ctr">
              <a:buNone/>
            </a:pPr>
            <a:r>
              <a:rPr lang="en-US" sz="3800" b="1" dirty="0">
                <a:ln/>
                <a:solidFill>
                  <a:srgbClr val="C00000"/>
                </a:solidFill>
              </a:rPr>
              <a:t>“to show oneself mild, to be kind, use kindness” – Thayer’s Greek lexicon</a:t>
            </a:r>
          </a:p>
          <a:p>
            <a:pPr marL="0" indent="0" algn="ctr">
              <a:buNone/>
            </a:pPr>
            <a:r>
              <a:rPr lang="en-US" sz="3800" b="1" dirty="0">
                <a:ln/>
                <a:solidFill>
                  <a:srgbClr val="C00000"/>
                </a:solidFill>
              </a:rPr>
              <a:t>“to show oneself useful, i.e. Act benevolently – Strong’s Exhaustive Concordance</a:t>
            </a:r>
          </a:p>
          <a:p>
            <a:pPr marL="0" indent="0" algn="ctr">
              <a:buNone/>
            </a:pPr>
            <a:r>
              <a:rPr lang="en-US" sz="3800" b="1" dirty="0">
                <a:ln/>
                <a:solidFill>
                  <a:srgbClr val="C00000"/>
                </a:solidFill>
              </a:rPr>
              <a:t>Love does things for others</a:t>
            </a:r>
          </a:p>
          <a:p>
            <a:pPr algn="ctr"/>
            <a:endParaRPr lang="en-US" sz="4000" b="1" dirty="0">
              <a:ln/>
              <a:solidFill>
                <a:srgbClr val="C00000"/>
              </a:solidFill>
            </a:endParaRPr>
          </a:p>
        </p:txBody>
      </p:sp>
    </p:spTree>
    <p:extLst>
      <p:ext uri="{BB962C8B-B14F-4D97-AF65-F5344CB8AC3E}">
        <p14:creationId xmlns:p14="http://schemas.microsoft.com/office/powerpoint/2010/main" val="301782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envious”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“Envious” is an interesting word</a:t>
            </a:r>
          </a:p>
          <a:p>
            <a:pPr marL="0" indent="0" algn="ctr">
              <a:buNone/>
            </a:pPr>
            <a:r>
              <a:rPr lang="en-US" sz="3800" b="1" dirty="0">
                <a:ln/>
                <a:solidFill>
                  <a:srgbClr val="C00000"/>
                </a:solidFill>
              </a:rPr>
              <a:t>Can have either a positive or a negative meaning</a:t>
            </a:r>
          </a:p>
          <a:p>
            <a:pPr marL="0" indent="0" algn="ctr">
              <a:buNone/>
            </a:pPr>
            <a:r>
              <a:rPr lang="en-US" sz="3800" b="1" dirty="0">
                <a:ln/>
                <a:solidFill>
                  <a:srgbClr val="C00000"/>
                </a:solidFill>
              </a:rPr>
              <a:t>“The patriarchs became jealous of Joseph and sold him into Egypt. Yet God was with him,” Act 7:9</a:t>
            </a:r>
          </a:p>
          <a:p>
            <a:pPr marL="0" indent="0" algn="ctr">
              <a:buNone/>
            </a:pPr>
            <a:r>
              <a:rPr lang="en-US" sz="3800" b="1" dirty="0">
                <a:ln/>
                <a:solidFill>
                  <a:srgbClr val="C00000"/>
                </a:solidFill>
              </a:rPr>
              <a:t>“But earnestly desire the greater gifts. And I show you a still more excellent way.” 1 Cor. 12:31</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75555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envious”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83802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Here the context is clearly giving the negative inference</a:t>
            </a:r>
          </a:p>
          <a:p>
            <a:pPr marL="0" indent="0" algn="ctr">
              <a:buNone/>
            </a:pPr>
            <a:r>
              <a:rPr lang="en-US" sz="3800" b="1" dirty="0">
                <a:ln/>
                <a:solidFill>
                  <a:srgbClr val="C00000"/>
                </a:solidFill>
              </a:rPr>
              <a:t>In biblical love there is an absence of jealousy/envy</a:t>
            </a:r>
          </a:p>
          <a:p>
            <a:pPr marL="0" indent="0" algn="ctr">
              <a:buNone/>
            </a:pPr>
            <a:r>
              <a:rPr lang="en-US" sz="3800" b="1" dirty="0">
                <a:ln/>
                <a:solidFill>
                  <a:srgbClr val="C00000"/>
                </a:solidFill>
              </a:rPr>
              <a:t>“to bubble over because so hot”  Helps Word-studies</a:t>
            </a:r>
          </a:p>
          <a:p>
            <a:pPr marL="0" indent="0" algn="ctr">
              <a:buNone/>
            </a:pPr>
            <a:r>
              <a:rPr lang="en-US" sz="3800" b="1" dirty="0">
                <a:ln/>
                <a:solidFill>
                  <a:srgbClr val="C00000"/>
                </a:solidFill>
              </a:rPr>
              <a:t>“to be heated or to boil…with envy, hatred, anger” Thayer’s Greek Lexicon</a:t>
            </a:r>
          </a:p>
          <a:p>
            <a:pPr marL="0" indent="0" algn="ctr">
              <a:buNone/>
            </a:pPr>
            <a:r>
              <a:rPr lang="en-US" sz="3800" b="1" dirty="0">
                <a:ln/>
                <a:solidFill>
                  <a:srgbClr val="C00000"/>
                </a:solidFill>
              </a:rPr>
              <a:t>Love avoids making it all about yourself</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90645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boastful”</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4227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“to boast, vaunt myself” Strong’s Concordance</a:t>
            </a:r>
          </a:p>
          <a:p>
            <a:pPr marL="0" indent="0" algn="ctr">
              <a:buNone/>
            </a:pPr>
            <a:r>
              <a:rPr lang="en-US" sz="3800" b="1" dirty="0">
                <a:ln/>
                <a:solidFill>
                  <a:srgbClr val="C00000"/>
                </a:solidFill>
              </a:rPr>
              <a:t>“to act as a braggart, i.e. a “show off” who needs much attention” Helps-Word Studies</a:t>
            </a:r>
          </a:p>
          <a:p>
            <a:pPr marL="0" indent="0" algn="ctr">
              <a:buNone/>
            </a:pPr>
            <a:r>
              <a:rPr lang="en-US" sz="3800" b="1" dirty="0">
                <a:ln/>
                <a:solidFill>
                  <a:srgbClr val="C00000"/>
                </a:solidFill>
              </a:rPr>
              <a:t>Used only here 1 Corinthians 13:4</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56091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puffed up”</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83802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“to inflate,…arrogant, proud” Strong’s Concordance</a:t>
            </a:r>
          </a:p>
          <a:p>
            <a:pPr marL="0" indent="0" algn="ctr">
              <a:buNone/>
            </a:pPr>
            <a:r>
              <a:rPr lang="en-US" sz="3800" b="1" dirty="0">
                <a:ln/>
                <a:solidFill>
                  <a:srgbClr val="C00000"/>
                </a:solidFill>
              </a:rPr>
              <a:t>“…(figuratively) swelled up, like an egotistical person spuing out arrogant (“puffed-up”) thoughts           Helps-Word Studies</a:t>
            </a:r>
          </a:p>
          <a:p>
            <a:pPr marL="0" indent="0" algn="ctr">
              <a:buNone/>
            </a:pPr>
            <a:r>
              <a:rPr lang="en-US" sz="3800" b="1" dirty="0">
                <a:ln/>
                <a:solidFill>
                  <a:srgbClr val="C00000"/>
                </a:solidFill>
              </a:rPr>
              <a:t>Not boastful – verbal</a:t>
            </a:r>
          </a:p>
          <a:p>
            <a:pPr marL="0" indent="0" algn="ctr">
              <a:buNone/>
            </a:pPr>
            <a:r>
              <a:rPr lang="en-US" sz="3800" b="1" dirty="0">
                <a:ln/>
                <a:solidFill>
                  <a:srgbClr val="C00000"/>
                </a:solidFill>
              </a:rPr>
              <a:t>Not puffed up – acts arrogantly </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15981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puffed up”</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33297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Puffed up could be a look</a:t>
            </a:r>
          </a:p>
          <a:p>
            <a:pPr marL="0" indent="0" algn="ctr">
              <a:buNone/>
            </a:pPr>
            <a:r>
              <a:rPr lang="en-US" sz="3800" b="1" dirty="0">
                <a:ln/>
                <a:solidFill>
                  <a:srgbClr val="C00000"/>
                </a:solidFill>
              </a:rPr>
              <a:t>Body language</a:t>
            </a:r>
          </a:p>
          <a:p>
            <a:pPr marL="0" indent="0" algn="ctr">
              <a:buNone/>
            </a:pPr>
            <a:r>
              <a:rPr lang="en-US" sz="3800" b="1" dirty="0">
                <a:ln/>
                <a:solidFill>
                  <a:srgbClr val="C00000"/>
                </a:solidFill>
              </a:rPr>
              <a:t>The way we walk</a:t>
            </a:r>
          </a:p>
          <a:p>
            <a:pPr marL="0" indent="0" algn="ctr">
              <a:buNone/>
            </a:pPr>
            <a:r>
              <a:rPr lang="en-US" sz="3800" b="1" dirty="0">
                <a:ln/>
                <a:solidFill>
                  <a:srgbClr val="C00000"/>
                </a:solidFill>
              </a:rPr>
              <a:t>We all need to be careful not to jump to conclusions These are not an exact science</a:t>
            </a:r>
          </a:p>
          <a:p>
            <a:pPr algn="ctr"/>
            <a:endParaRPr lang="en-US" sz="4000" b="1" dirty="0">
              <a:ln/>
              <a:solidFill>
                <a:srgbClr val="C00000"/>
              </a:solidFill>
            </a:endParaRPr>
          </a:p>
        </p:txBody>
      </p:sp>
    </p:spTree>
    <p:extLst>
      <p:ext uri="{BB962C8B-B14F-4D97-AF65-F5344CB8AC3E}">
        <p14:creationId xmlns:p14="http://schemas.microsoft.com/office/powerpoint/2010/main" val="417606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puffed up”</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165199"/>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“Though He scoffs at the scoffers, yet He gives grace to the needy”  Proverbs 3:34</a:t>
            </a:r>
          </a:p>
          <a:p>
            <a:pPr marL="0" indent="0" algn="ctr">
              <a:buNone/>
            </a:pPr>
            <a:r>
              <a:rPr lang="en-US" sz="3800" b="1" dirty="0">
                <a:solidFill>
                  <a:srgbClr val="C00000"/>
                </a:solidFill>
              </a:rPr>
              <a:t>“You younger men, likewise, be subject to your elders; and all of you clothe yourselves with humility toward one another, because God is opposed to the proud, but gives grace to the humble” 1 Peter 5:5</a:t>
            </a:r>
          </a:p>
          <a:p>
            <a:pPr marL="0" indent="0" algn="ctr">
              <a:buNone/>
            </a:pPr>
            <a:endParaRPr lang="en-US" sz="3800" b="1" dirty="0">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9550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A06CA-A907-4F52-A985-D692DBD01A1F}"/>
              </a:ext>
            </a:extLst>
          </p:cNvPr>
          <p:cNvSpPr>
            <a:spLocks noGrp="1"/>
          </p:cNvSpPr>
          <p:nvPr>
            <p:ph type="title"/>
          </p:nvPr>
        </p:nvSpPr>
        <p:spPr/>
        <p:txBody>
          <a:bodyPr>
            <a:normAutofit/>
          </a:bodyPr>
          <a:lstStyle/>
          <a:p>
            <a:pPr algn="ctr"/>
            <a:r>
              <a:rPr lang="en-US" sz="6000" dirty="0"/>
              <a:t>What Makes Love, Love</a:t>
            </a:r>
          </a:p>
        </p:txBody>
      </p:sp>
      <p:sp>
        <p:nvSpPr>
          <p:cNvPr id="3" name="Text Placeholder 2">
            <a:extLst>
              <a:ext uri="{FF2B5EF4-FFF2-40B4-BE49-F238E27FC236}">
                <a16:creationId xmlns:a16="http://schemas.microsoft.com/office/drawing/2014/main" id="{AA2E240D-F686-4CE9-B537-00CFF877ECA5}"/>
              </a:ext>
            </a:extLst>
          </p:cNvPr>
          <p:cNvSpPr>
            <a:spLocks noGrp="1"/>
          </p:cNvSpPr>
          <p:nvPr>
            <p:ph type="body" idx="1"/>
          </p:nvPr>
        </p:nvSpPr>
        <p:spPr/>
        <p:txBody>
          <a:bodyPr/>
          <a:lstStyle/>
          <a:p>
            <a:pPr algn="ctr"/>
            <a:r>
              <a:rPr kumimoji="0" lang="en-US" sz="6000" b="0" i="0" u="none" strike="noStrike" kern="1200" cap="none" spc="-50" normalizeH="0" baseline="0" noProof="0" dirty="0">
                <a:ln>
                  <a:noFill/>
                </a:ln>
                <a:solidFill>
                  <a:srgbClr val="000000">
                    <a:lumMod val="85000"/>
                    <a:lumOff val="15000"/>
                  </a:srgbClr>
                </a:solidFill>
                <a:effectLst/>
                <a:uLnTx/>
                <a:uFillTx/>
                <a:latin typeface="Georgia Pro Cond Light" panose="020F0302020204030204"/>
                <a:ea typeface="+mj-ea"/>
                <a:cs typeface="+mj-cs"/>
              </a:rPr>
              <a:t>The Components</a:t>
            </a:r>
            <a:endParaRPr lang="en-US" dirty="0"/>
          </a:p>
        </p:txBody>
      </p:sp>
    </p:spTree>
    <p:extLst>
      <p:ext uri="{BB962C8B-B14F-4D97-AF65-F5344CB8AC3E}">
        <p14:creationId xmlns:p14="http://schemas.microsoft.com/office/powerpoint/2010/main" val="344151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does not act unbecomingly”</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83802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600" b="1" dirty="0">
                <a:solidFill>
                  <a:srgbClr val="C00000"/>
                </a:solidFill>
              </a:rPr>
              <a:t>“to act improperly” Strong’s</a:t>
            </a:r>
          </a:p>
          <a:p>
            <a:pPr marL="0" indent="0" algn="ctr">
              <a:buNone/>
            </a:pPr>
            <a:r>
              <a:rPr lang="en-US" sz="3600" b="1" dirty="0">
                <a:ln/>
                <a:solidFill>
                  <a:srgbClr val="C00000"/>
                </a:solidFill>
              </a:rPr>
              <a:t>“..to lack proper form and hence thought of as unseemly”      Help’s-Word-studies</a:t>
            </a:r>
          </a:p>
          <a:p>
            <a:pPr marL="0" indent="0" algn="ctr">
              <a:buNone/>
            </a:pPr>
            <a:r>
              <a:rPr lang="en-US" sz="3600" b="1" dirty="0">
                <a:ln/>
                <a:solidFill>
                  <a:srgbClr val="C00000"/>
                </a:solidFill>
              </a:rPr>
              <a:t>What is becoming or unbecoming</a:t>
            </a:r>
          </a:p>
          <a:p>
            <a:pPr marL="0" indent="0" algn="ctr">
              <a:buNone/>
            </a:pPr>
            <a:r>
              <a:rPr lang="en-US" sz="3600" b="1" dirty="0">
                <a:ln/>
                <a:solidFill>
                  <a:srgbClr val="C00000"/>
                </a:solidFill>
              </a:rPr>
              <a:t>Standards of right and wrong in society vary</a:t>
            </a:r>
          </a:p>
          <a:p>
            <a:pPr marL="0" indent="0" algn="ctr">
              <a:buNone/>
            </a:pPr>
            <a:r>
              <a:rPr lang="en-US" sz="3600" b="1" dirty="0">
                <a:ln/>
                <a:solidFill>
                  <a:srgbClr val="C00000"/>
                </a:solidFill>
              </a:rPr>
              <a:t>Missionaries must learn culture to be effective</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226569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does not act unbecomingly”</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4227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600" b="1" dirty="0">
                <a:solidFill>
                  <a:srgbClr val="C00000"/>
                </a:solidFill>
              </a:rPr>
              <a:t>“God’s standards”</a:t>
            </a:r>
          </a:p>
          <a:p>
            <a:pPr marL="0" indent="0" algn="ctr">
              <a:buNone/>
            </a:pPr>
            <a:r>
              <a:rPr lang="en-US" sz="3600" b="1" dirty="0">
                <a:solidFill>
                  <a:srgbClr val="C00000"/>
                </a:solidFill>
              </a:rPr>
              <a:t>Clear do’s and don’ts in God’s Word</a:t>
            </a:r>
          </a:p>
          <a:p>
            <a:pPr marL="0" indent="0" algn="ctr">
              <a:buNone/>
            </a:pPr>
            <a:r>
              <a:rPr lang="en-US" sz="3600" b="1" dirty="0">
                <a:solidFill>
                  <a:srgbClr val="C00000"/>
                </a:solidFill>
              </a:rPr>
              <a:t>Other’s standard – 1 Corinthians 8</a:t>
            </a:r>
          </a:p>
          <a:p>
            <a:pPr marL="0" indent="0" algn="ctr">
              <a:buNone/>
            </a:pPr>
            <a:r>
              <a:rPr lang="en-US" sz="3600" b="1" dirty="0">
                <a:solidFill>
                  <a:srgbClr val="C00000"/>
                </a:solidFill>
              </a:rPr>
              <a:t>World’s standards – 1 Corinthians 5:1</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37660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does not seek its own”</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035517"/>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To seek – “…to search for, desire, require, demand” Strong’s</a:t>
            </a:r>
          </a:p>
          <a:p>
            <a:pPr marL="0" indent="0" algn="ctr">
              <a:buNone/>
            </a:pPr>
            <a:r>
              <a:rPr lang="en-US" sz="3800" b="1" dirty="0">
                <a:solidFill>
                  <a:srgbClr val="C00000"/>
                </a:solidFill>
              </a:rPr>
              <a:t>“herself, himself, itself, …own…own estimation, own initiative”</a:t>
            </a:r>
          </a:p>
          <a:p>
            <a:pPr marL="0" indent="0" algn="ctr">
              <a:buNone/>
            </a:pPr>
            <a:r>
              <a:rPr lang="en-US" sz="3800" b="1" dirty="0">
                <a:solidFill>
                  <a:srgbClr val="C00000"/>
                </a:solidFill>
              </a:rPr>
              <a:t>NAS Exhaustive Concordance</a:t>
            </a:r>
          </a:p>
          <a:p>
            <a:pPr marL="0" indent="0" algn="ctr">
              <a:buNone/>
            </a:pPr>
            <a:r>
              <a:rPr lang="en-US" sz="3800" b="1" dirty="0">
                <a:solidFill>
                  <a:srgbClr val="C00000"/>
                </a:solidFill>
              </a:rPr>
              <a:t>Love does not promote self</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348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easily provoked”</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035517"/>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“To sharpen, to stimulate, to provoke..”</a:t>
            </a:r>
          </a:p>
          <a:p>
            <a:pPr marL="0" indent="0" algn="ctr">
              <a:buNone/>
            </a:pPr>
            <a:r>
              <a:rPr lang="en-US" sz="3800" b="1" dirty="0">
                <a:solidFill>
                  <a:srgbClr val="C00000"/>
                </a:solidFill>
              </a:rPr>
              <a:t>Can have a positive inference – Acts 17:16</a:t>
            </a:r>
          </a:p>
          <a:p>
            <a:pPr marL="0" indent="0" algn="ctr">
              <a:buNone/>
            </a:pPr>
            <a:r>
              <a:rPr lang="en-US" sz="3800" b="1" dirty="0">
                <a:solidFill>
                  <a:srgbClr val="C00000"/>
                </a:solidFill>
              </a:rPr>
              <a:t>“Now while Paul was waiting for them at Athens, his spirit was being provoked within him as he was observing the city full of idols.”</a:t>
            </a:r>
          </a:p>
          <a:p>
            <a:pPr marL="0" indent="0" algn="ctr">
              <a:buNone/>
            </a:pPr>
            <a:r>
              <a:rPr lang="en-US" sz="3800" b="1" dirty="0">
                <a:solidFill>
                  <a:srgbClr val="C00000"/>
                </a:solidFill>
              </a:rPr>
              <a:t>To walk around with a chip on your shoulder </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139364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is not easily provoked”</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07697"/>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“become emotionally provoked (upset, roused to anger) Helps Word-studies</a:t>
            </a:r>
          </a:p>
          <a:p>
            <a:pPr marL="0" indent="0" algn="ctr">
              <a:buNone/>
            </a:pPr>
            <a:r>
              <a:rPr lang="en-US" sz="3800" b="1" dirty="0">
                <a:solidFill>
                  <a:srgbClr val="C00000"/>
                </a:solidFill>
              </a:rPr>
              <a:t>It does not say we are – never provoked</a:t>
            </a:r>
          </a:p>
          <a:p>
            <a:pPr marL="0" indent="0" algn="ctr">
              <a:buNone/>
            </a:pPr>
            <a:r>
              <a:rPr lang="en-US" sz="3800" b="1" dirty="0">
                <a:solidFill>
                  <a:srgbClr val="C00000"/>
                </a:solidFill>
              </a:rPr>
              <a:t>“Be angry, and yet do not sin; do not let the sun go down on your anger,” Ephesians 4:26</a:t>
            </a:r>
          </a:p>
          <a:p>
            <a:pPr marL="0" indent="0" algn="ctr">
              <a:buNone/>
            </a:pPr>
            <a:r>
              <a:rPr lang="en-US" sz="3800" b="1" dirty="0">
                <a:solidFill>
                  <a:srgbClr val="C00000"/>
                </a:solidFill>
              </a:rPr>
              <a:t>To allow anger to fester is to give Satan a foot hold V.27</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130548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does not keep record of wrong”</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07697"/>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“to reckon, count, charge with…” Strong’s</a:t>
            </a:r>
          </a:p>
          <a:p>
            <a:pPr marL="0" indent="0" algn="ctr">
              <a:buNone/>
            </a:pPr>
            <a:r>
              <a:rPr lang="en-US" sz="3800" b="1" dirty="0">
                <a:solidFill>
                  <a:srgbClr val="C00000"/>
                </a:solidFill>
              </a:rPr>
              <a:t>“to take into account, to make account of… to lay to one’s charge…” Thayer’s</a:t>
            </a:r>
          </a:p>
          <a:p>
            <a:pPr marL="0" indent="0" algn="ctr">
              <a:buNone/>
            </a:pPr>
            <a:r>
              <a:rPr lang="en-US" sz="3800" b="1" dirty="0">
                <a:solidFill>
                  <a:srgbClr val="C00000"/>
                </a:solidFill>
              </a:rPr>
              <a:t>Love does not keep track of wrongs</a:t>
            </a:r>
          </a:p>
          <a:p>
            <a:pPr marL="0" indent="0" algn="ctr">
              <a:buNone/>
            </a:pPr>
            <a:r>
              <a:rPr lang="en-US" sz="3800" b="1" dirty="0">
                <a:solidFill>
                  <a:srgbClr val="C00000"/>
                </a:solidFill>
              </a:rPr>
              <a:t>We do not keep bringing up the past </a:t>
            </a:r>
          </a:p>
          <a:p>
            <a:pPr marL="0" indent="0" algn="ctr">
              <a:buNone/>
            </a:pPr>
            <a:r>
              <a:rPr lang="en-US" sz="3800" b="1" dirty="0">
                <a:solidFill>
                  <a:srgbClr val="C00000"/>
                </a:solidFill>
              </a:rPr>
              <a:t>We have a good forgetter</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277589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does not rejoice in unrighteousness”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514841" y="183802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Love is not “favorably disposed, leaning towards”     Helps Word-studies</a:t>
            </a:r>
          </a:p>
          <a:p>
            <a:pPr marL="0" indent="0" algn="ctr">
              <a:buNone/>
            </a:pPr>
            <a:r>
              <a:rPr lang="en-US" sz="3800" b="1" dirty="0">
                <a:ln/>
                <a:solidFill>
                  <a:srgbClr val="C00000"/>
                </a:solidFill>
              </a:rPr>
              <a:t>“injustice, unrighteousness, hurt” – Strong’s</a:t>
            </a:r>
          </a:p>
          <a:p>
            <a:pPr marL="0" indent="0" algn="ctr">
              <a:buNone/>
            </a:pPr>
            <a:r>
              <a:rPr lang="en-US" sz="3800" b="1" dirty="0">
                <a:ln/>
                <a:solidFill>
                  <a:srgbClr val="C00000"/>
                </a:solidFill>
              </a:rPr>
              <a:t>“the opposite of justice” “..a violation of God’s standards…which brings divine disapproval”            Helps- Word-studies</a:t>
            </a:r>
          </a:p>
          <a:p>
            <a:pPr algn="ctr"/>
            <a:endParaRPr lang="en-US" sz="4000" b="1" dirty="0">
              <a:ln/>
              <a:solidFill>
                <a:srgbClr val="C00000"/>
              </a:solidFill>
            </a:endParaRPr>
          </a:p>
        </p:txBody>
      </p:sp>
    </p:spTree>
    <p:extLst>
      <p:ext uri="{BB962C8B-B14F-4D97-AF65-F5344CB8AC3E}">
        <p14:creationId xmlns:p14="http://schemas.microsoft.com/office/powerpoint/2010/main" val="79800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rejoices in the truth”</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524674" y="2634441"/>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Love “congratulates” – Strong’s</a:t>
            </a:r>
          </a:p>
          <a:p>
            <a:pPr marL="0" indent="0" algn="ctr">
              <a:buNone/>
            </a:pPr>
            <a:r>
              <a:rPr lang="en-US" sz="3800" b="1" dirty="0">
                <a:ln/>
                <a:solidFill>
                  <a:srgbClr val="C00000"/>
                </a:solidFill>
              </a:rPr>
              <a:t>“Identifies with” Helps Word-studies</a:t>
            </a:r>
          </a:p>
          <a:p>
            <a:pPr marL="0" indent="0" algn="ctr">
              <a:buNone/>
            </a:pPr>
            <a:r>
              <a:rPr lang="en-US" sz="3800" b="1" dirty="0">
                <a:ln/>
                <a:solidFill>
                  <a:srgbClr val="C00000"/>
                </a:solidFill>
              </a:rPr>
              <a:t>“Rejoices with”  “To rejoice together” Thayer’s</a:t>
            </a:r>
          </a:p>
          <a:p>
            <a:pPr marL="0" indent="0" algn="ctr">
              <a:buNone/>
            </a:pPr>
            <a:r>
              <a:rPr lang="en-US" sz="3800" b="1" dirty="0">
                <a:ln/>
                <a:solidFill>
                  <a:srgbClr val="C00000"/>
                </a:solidFill>
              </a:rPr>
              <a:t>Truth </a:t>
            </a:r>
          </a:p>
          <a:p>
            <a:pPr algn="ctr"/>
            <a:endParaRPr lang="en-US" sz="4000" b="1" dirty="0">
              <a:ln/>
              <a:solidFill>
                <a:srgbClr val="C00000"/>
              </a:solidFill>
            </a:endParaRPr>
          </a:p>
        </p:txBody>
      </p:sp>
    </p:spTree>
    <p:extLst>
      <p:ext uri="{BB962C8B-B14F-4D97-AF65-F5344CB8AC3E}">
        <p14:creationId xmlns:p14="http://schemas.microsoft.com/office/powerpoint/2010/main" val="426149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rejoices in the truth”</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544339" y="2251827"/>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“truth of idea, reality, sincerity, truth in the moral sphere, divine truth revealed in man, straightforwardness” Strong’s</a:t>
            </a:r>
          </a:p>
          <a:p>
            <a:pPr marL="0" indent="0" algn="ctr">
              <a:buNone/>
            </a:pPr>
            <a:r>
              <a:rPr lang="en-US" sz="3800" b="1" dirty="0">
                <a:ln/>
                <a:solidFill>
                  <a:srgbClr val="C00000"/>
                </a:solidFill>
              </a:rPr>
              <a:t>“Finally, brethren, whatever is true…dwell on these things” (Philippians 4:8) </a:t>
            </a:r>
          </a:p>
          <a:p>
            <a:pPr algn="ctr"/>
            <a:endParaRPr lang="en-US" sz="4000" b="1" dirty="0">
              <a:ln/>
              <a:solidFill>
                <a:srgbClr val="C00000"/>
              </a:solidFill>
            </a:endParaRPr>
          </a:p>
        </p:txBody>
      </p:sp>
    </p:spTree>
    <p:extLst>
      <p:ext uri="{BB962C8B-B14F-4D97-AF65-F5344CB8AC3E}">
        <p14:creationId xmlns:p14="http://schemas.microsoft.com/office/powerpoint/2010/main" val="246087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bears all things”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552728" y="1958212"/>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“to bear up under” Strong’s</a:t>
            </a:r>
          </a:p>
          <a:p>
            <a:pPr marL="0" indent="0" algn="ctr">
              <a:buNone/>
            </a:pPr>
            <a:r>
              <a:rPr lang="en-US" sz="3800" b="1" dirty="0">
                <a:ln/>
                <a:solidFill>
                  <a:srgbClr val="C00000"/>
                </a:solidFill>
              </a:rPr>
              <a:t>“…to cover over.. To endure because shielded,…because under the Lord’s protection Helps Word-studies</a:t>
            </a:r>
          </a:p>
          <a:p>
            <a:pPr marL="0" indent="0" algn="ctr">
              <a:buNone/>
            </a:pPr>
            <a:r>
              <a:rPr lang="en-US" sz="3800" b="1" dirty="0">
                <a:ln/>
                <a:solidFill>
                  <a:srgbClr val="C00000"/>
                </a:solidFill>
              </a:rPr>
              <a:t>“to cover over with silence, to keep secret, to hide or to conceal..</a:t>
            </a:r>
            <a:r>
              <a:rPr lang="en-US" sz="3800" b="1" dirty="0" err="1">
                <a:ln/>
                <a:solidFill>
                  <a:srgbClr val="C00000"/>
                </a:solidFill>
              </a:rPr>
              <a:t>i.e</a:t>
            </a:r>
            <a:r>
              <a:rPr lang="en-US" sz="3800" b="1" dirty="0">
                <a:ln/>
                <a:solidFill>
                  <a:srgbClr val="C00000"/>
                </a:solidFill>
              </a:rPr>
              <a:t>. hides and excuses, the errors and faults of others”  Thayer’s Greek Lexicon</a:t>
            </a:r>
          </a:p>
          <a:p>
            <a:pPr algn="ctr"/>
            <a:endParaRPr lang="en-US" sz="4000" b="1" dirty="0">
              <a:ln/>
              <a:solidFill>
                <a:srgbClr val="C00000"/>
              </a:solidFill>
            </a:endParaRPr>
          </a:p>
        </p:txBody>
      </p:sp>
    </p:spTree>
    <p:extLst>
      <p:ext uri="{BB962C8B-B14F-4D97-AF65-F5344CB8AC3E}">
        <p14:creationId xmlns:p14="http://schemas.microsoft.com/office/powerpoint/2010/main" val="27031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2091423"/>
            <a:ext cx="11299970" cy="4208709"/>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“…refers to a pure, willful, sacrificial love that intentionally desires another’s highest good.” Christianity.com </a:t>
            </a:r>
          </a:p>
          <a:p>
            <a:pPr marL="0" algn="ctr">
              <a:lnSpc>
                <a:spcPct val="100000"/>
              </a:lnSpc>
              <a:spcBef>
                <a:spcPts val="600"/>
              </a:spcBef>
              <a:spcAft>
                <a:spcPts val="0"/>
              </a:spcAft>
            </a:pPr>
            <a:r>
              <a:rPr lang="en-US" sz="3800" b="1" dirty="0">
                <a:ln/>
                <a:solidFill>
                  <a:srgbClr val="C00000"/>
                </a:solidFill>
              </a:rPr>
              <a:t>Last week we began to flesh out this definition</a:t>
            </a:r>
          </a:p>
          <a:p>
            <a:pPr marL="0" algn="ctr">
              <a:lnSpc>
                <a:spcPct val="100000"/>
              </a:lnSpc>
              <a:spcBef>
                <a:spcPts val="600"/>
              </a:spcBef>
              <a:spcAft>
                <a:spcPts val="0"/>
              </a:spcAft>
            </a:pPr>
            <a:r>
              <a:rPr lang="en-US" sz="3800" b="1" dirty="0">
                <a:ln/>
                <a:solidFill>
                  <a:srgbClr val="C00000"/>
                </a:solidFill>
              </a:rPr>
              <a:t>By directing our attention to  1 Corinthians 13</a:t>
            </a:r>
          </a:p>
          <a:p>
            <a:pPr marL="0" algn="ctr">
              <a:lnSpc>
                <a:spcPct val="100000"/>
              </a:lnSpc>
              <a:spcBef>
                <a:spcPts val="600"/>
              </a:spcBef>
              <a:spcAft>
                <a:spcPts val="0"/>
              </a:spcAft>
            </a:pPr>
            <a:r>
              <a:rPr lang="en-US" sz="3800" b="1" dirty="0">
                <a:ln/>
                <a:solidFill>
                  <a:srgbClr val="C00000"/>
                </a:solidFill>
              </a:rPr>
              <a:t>“The Love Chapter”</a:t>
            </a:r>
          </a:p>
          <a:p>
            <a:pPr algn="ctr"/>
            <a:endParaRPr lang="en-US" sz="4000" b="1" dirty="0">
              <a:ln/>
              <a:solidFill>
                <a:srgbClr val="C00000"/>
              </a:solidFill>
            </a:endParaRPr>
          </a:p>
        </p:txBody>
      </p:sp>
    </p:spTree>
    <p:extLst>
      <p:ext uri="{BB962C8B-B14F-4D97-AF65-F5344CB8AC3E}">
        <p14:creationId xmlns:p14="http://schemas.microsoft.com/office/powerpoint/2010/main" val="271086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bears all things”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27001"/>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Think about what Christ went through</a:t>
            </a:r>
          </a:p>
          <a:p>
            <a:pPr marL="0" indent="0" algn="ctr">
              <a:buNone/>
            </a:pPr>
            <a:r>
              <a:rPr lang="en-US" sz="3800" b="1" dirty="0">
                <a:ln/>
                <a:solidFill>
                  <a:srgbClr val="C00000"/>
                </a:solidFill>
              </a:rPr>
              <a:t>Consider the hardships Paul endured due to His love for the Lord, the church and the lost</a:t>
            </a:r>
          </a:p>
          <a:p>
            <a:pPr marL="0" indent="0" algn="ctr">
              <a:buNone/>
            </a:pPr>
            <a:r>
              <a:rPr lang="en-US" sz="3800" b="1" dirty="0">
                <a:ln/>
                <a:solidFill>
                  <a:srgbClr val="C00000"/>
                </a:solidFill>
              </a:rPr>
              <a:t>Many throw in the towel</a:t>
            </a:r>
          </a:p>
          <a:p>
            <a:pPr marL="0" indent="0" algn="ctr">
              <a:buNone/>
            </a:pPr>
            <a:r>
              <a:rPr lang="en-US" sz="3800" b="1" dirty="0">
                <a:ln/>
                <a:solidFill>
                  <a:srgbClr val="C00000"/>
                </a:solidFill>
              </a:rPr>
              <a:t>Give up on God, church, or people</a:t>
            </a:r>
          </a:p>
          <a:p>
            <a:pPr marL="0" indent="0" algn="ctr">
              <a:buNone/>
            </a:pPr>
            <a:r>
              <a:rPr lang="en-US" sz="3800" b="1" dirty="0">
                <a:ln/>
                <a:solidFill>
                  <a:srgbClr val="C00000"/>
                </a:solidFill>
              </a:rPr>
              <a:t>Love can carry a heavy load – it does not give up</a:t>
            </a:r>
            <a:endParaRPr lang="en-US" sz="4000" b="1" dirty="0">
              <a:ln/>
              <a:solidFill>
                <a:srgbClr val="C00000"/>
              </a:solidFill>
            </a:endParaRPr>
          </a:p>
        </p:txBody>
      </p:sp>
    </p:spTree>
    <p:extLst>
      <p:ext uri="{BB962C8B-B14F-4D97-AF65-F5344CB8AC3E}">
        <p14:creationId xmlns:p14="http://schemas.microsoft.com/office/powerpoint/2010/main" val="26836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believes all things”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672159" y="2153504"/>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“…to believe, have faith in” Strong’s</a:t>
            </a:r>
          </a:p>
          <a:p>
            <a:pPr marL="0" indent="0" algn="ctr">
              <a:buNone/>
            </a:pPr>
            <a:r>
              <a:rPr lang="en-US" sz="3800" b="1" dirty="0">
                <a:ln/>
                <a:solidFill>
                  <a:srgbClr val="C00000"/>
                </a:solidFill>
              </a:rPr>
              <a:t>“to think to be true; to be persuaded of, to credit, to place confidence in”  Thayer’s Greek Lexicon</a:t>
            </a:r>
          </a:p>
          <a:p>
            <a:pPr marL="0" indent="0" algn="ctr">
              <a:buNone/>
            </a:pPr>
            <a:r>
              <a:rPr lang="en-US" sz="3800" b="1" dirty="0">
                <a:ln/>
                <a:solidFill>
                  <a:srgbClr val="C00000"/>
                </a:solidFill>
              </a:rPr>
              <a:t>To give another the benefit of the doubt when we do not know all the facts. To not jump to conclusions</a:t>
            </a:r>
          </a:p>
          <a:p>
            <a:pPr marL="0" indent="0" algn="ctr">
              <a:buNone/>
            </a:pPr>
            <a:endParaRPr lang="en-US" sz="4000" b="1" dirty="0">
              <a:ln/>
              <a:solidFill>
                <a:srgbClr val="C00000"/>
              </a:solidFill>
            </a:endParaRPr>
          </a:p>
        </p:txBody>
      </p:sp>
    </p:spTree>
    <p:extLst>
      <p:ext uri="{BB962C8B-B14F-4D97-AF65-F5344CB8AC3E}">
        <p14:creationId xmlns:p14="http://schemas.microsoft.com/office/powerpoint/2010/main" val="159759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hopes all things”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691823" y="1927362"/>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“…to hope, expect, trust” Strong’s</a:t>
            </a:r>
          </a:p>
          <a:p>
            <a:pPr marL="0" indent="0" algn="ctr">
              <a:buNone/>
            </a:pPr>
            <a:r>
              <a:rPr lang="en-US" sz="3800" b="1" dirty="0">
                <a:ln/>
                <a:solidFill>
                  <a:srgbClr val="C00000"/>
                </a:solidFill>
              </a:rPr>
              <a:t>“to hope, actively waiting for God's fulfillment…through the power of His love”  Helps Word-studies. </a:t>
            </a:r>
          </a:p>
          <a:p>
            <a:pPr marL="0" indent="0" algn="ctr">
              <a:buNone/>
            </a:pPr>
            <a:r>
              <a:rPr lang="en-US" sz="3800" b="1" dirty="0">
                <a:ln/>
                <a:solidFill>
                  <a:srgbClr val="C00000"/>
                </a:solidFill>
              </a:rPr>
              <a:t>For ourselves</a:t>
            </a:r>
          </a:p>
          <a:p>
            <a:pPr marL="0" indent="0" algn="ctr">
              <a:buNone/>
            </a:pPr>
            <a:r>
              <a:rPr lang="en-US" sz="3800" b="1" dirty="0">
                <a:ln/>
                <a:solidFill>
                  <a:srgbClr val="C00000"/>
                </a:solidFill>
              </a:rPr>
              <a:t>For other individual believers</a:t>
            </a:r>
          </a:p>
          <a:p>
            <a:pPr marL="0" indent="0" algn="ctr">
              <a:buNone/>
            </a:pPr>
            <a:r>
              <a:rPr lang="en-US" sz="3800" b="1" dirty="0">
                <a:ln/>
                <a:solidFill>
                  <a:srgbClr val="C00000"/>
                </a:solidFill>
              </a:rPr>
              <a:t>For the church</a:t>
            </a:r>
            <a:endParaRPr lang="en-US" sz="4000" b="1" dirty="0">
              <a:ln/>
              <a:solidFill>
                <a:srgbClr val="C00000"/>
              </a:solidFill>
            </a:endParaRPr>
          </a:p>
        </p:txBody>
      </p:sp>
    </p:spTree>
    <p:extLst>
      <p:ext uri="{BB962C8B-B14F-4D97-AF65-F5344CB8AC3E}">
        <p14:creationId xmlns:p14="http://schemas.microsoft.com/office/powerpoint/2010/main" val="102515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hopes all things”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691823" y="1927362"/>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We have not arrived – But love see the potential</a:t>
            </a:r>
          </a:p>
          <a:p>
            <a:pPr marL="0" indent="0" algn="ctr">
              <a:buNone/>
            </a:pPr>
            <a:r>
              <a:rPr lang="en-US" sz="3800" b="1" dirty="0">
                <a:ln/>
                <a:solidFill>
                  <a:srgbClr val="C00000"/>
                </a:solidFill>
              </a:rPr>
              <a:t>Love looks ahead at what could be - will be</a:t>
            </a:r>
          </a:p>
          <a:p>
            <a:pPr marL="0" indent="0" algn="ctr">
              <a:buNone/>
            </a:pPr>
            <a:r>
              <a:rPr lang="en-US" sz="4000" b="1" dirty="0">
                <a:ln/>
                <a:solidFill>
                  <a:srgbClr val="C00000"/>
                </a:solidFill>
              </a:rPr>
              <a:t>“Beloved, now we are children of God, and it has not appeared as yet what we will be. We know that when He appears, we will be like Him, because we will see Him just as He is.”  1 John 3:2</a:t>
            </a:r>
          </a:p>
        </p:txBody>
      </p:sp>
    </p:spTree>
    <p:extLst>
      <p:ext uri="{BB962C8B-B14F-4D97-AF65-F5344CB8AC3E}">
        <p14:creationId xmlns:p14="http://schemas.microsoft.com/office/powerpoint/2010/main" val="56074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endures all things”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691823" y="1927362"/>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“to remain behind, to stand my ground… to bear up against, to persevere”  Strong’s</a:t>
            </a:r>
          </a:p>
          <a:p>
            <a:pPr marL="0" indent="0" algn="ctr">
              <a:buNone/>
            </a:pPr>
            <a:r>
              <a:rPr lang="en-US" sz="4000" b="1" dirty="0">
                <a:ln/>
                <a:solidFill>
                  <a:srgbClr val="C00000"/>
                </a:solidFill>
              </a:rPr>
              <a:t>“For this reason I endure all things for the sake of those who are chosen, so that they also may obtain the salvation which is in Christ Jesus and with it eternal glory.” 2 Timothy 2:10</a:t>
            </a:r>
          </a:p>
        </p:txBody>
      </p:sp>
    </p:spTree>
    <p:extLst>
      <p:ext uri="{BB962C8B-B14F-4D97-AF65-F5344CB8AC3E}">
        <p14:creationId xmlns:p14="http://schemas.microsoft.com/office/powerpoint/2010/main" val="137449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never fails”</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590260" y="24227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Other gifts will fade, become extinct.</a:t>
            </a:r>
          </a:p>
          <a:p>
            <a:pPr marL="0" indent="0" algn="ctr">
              <a:buNone/>
            </a:pPr>
            <a:r>
              <a:rPr lang="en-US" sz="3800" b="1" dirty="0">
                <a:ln/>
                <a:solidFill>
                  <a:srgbClr val="C00000"/>
                </a:solidFill>
              </a:rPr>
              <a:t>3 things remain – Faith, hope, love</a:t>
            </a:r>
          </a:p>
          <a:p>
            <a:pPr marL="0" indent="0" algn="ctr">
              <a:buNone/>
            </a:pPr>
            <a:r>
              <a:rPr lang="en-US" sz="3800" b="1" dirty="0">
                <a:ln/>
                <a:solidFill>
                  <a:srgbClr val="C00000"/>
                </a:solidFill>
              </a:rPr>
              <a:t>Love is the greatest</a:t>
            </a:r>
          </a:p>
          <a:p>
            <a:pPr marL="0" indent="0" algn="ctr">
              <a:buNone/>
            </a:pPr>
            <a:r>
              <a:rPr lang="en-US" sz="3800" b="1" dirty="0">
                <a:ln/>
                <a:solidFill>
                  <a:srgbClr val="C00000"/>
                </a:solidFill>
              </a:rPr>
              <a:t>There is a tenacity to Love</a:t>
            </a:r>
          </a:p>
          <a:p>
            <a:pPr marL="0" indent="0" algn="ctr">
              <a:buNone/>
            </a:pPr>
            <a:endParaRPr lang="en-US" sz="3800" b="1" dirty="0">
              <a:ln/>
              <a:solidFill>
                <a:srgbClr val="C00000"/>
              </a:solidFill>
            </a:endParaRPr>
          </a:p>
          <a:p>
            <a:pPr marL="0" indent="0" algn="ctr">
              <a:buNone/>
            </a:pPr>
            <a:endParaRPr lang="en-US" sz="4000" b="1" dirty="0">
              <a:ln/>
              <a:solidFill>
                <a:srgbClr val="C00000"/>
              </a:solidFill>
            </a:endParaRPr>
          </a:p>
        </p:txBody>
      </p:sp>
    </p:spTree>
    <p:extLst>
      <p:ext uri="{BB962C8B-B14F-4D97-AF65-F5344CB8AC3E}">
        <p14:creationId xmlns:p14="http://schemas.microsoft.com/office/powerpoint/2010/main" val="310225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44616"/>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ln/>
                <a:solidFill>
                  <a:srgbClr val="C00000"/>
                </a:solidFill>
              </a:rPr>
              <a:t>Love is ESSENTIAL – without it everything else = 0</a:t>
            </a:r>
          </a:p>
          <a:p>
            <a:pPr marL="0" indent="0" algn="ctr">
              <a:buNone/>
            </a:pPr>
            <a:r>
              <a:rPr lang="en-US" sz="3800" b="1" dirty="0">
                <a:ln/>
                <a:solidFill>
                  <a:srgbClr val="C00000"/>
                </a:solidFill>
              </a:rPr>
              <a:t>Love ENRICHES &amp; EDIFIES – It takes a lot &amp; gives a lot</a:t>
            </a:r>
          </a:p>
          <a:p>
            <a:pPr marL="0" indent="0" algn="ctr">
              <a:buNone/>
            </a:pPr>
            <a:r>
              <a:rPr lang="en-US" sz="3800" b="1" dirty="0">
                <a:ln/>
                <a:solidFill>
                  <a:srgbClr val="C00000"/>
                </a:solidFill>
              </a:rPr>
              <a:t>Love ENDURES – It will be standing in the end</a:t>
            </a:r>
          </a:p>
          <a:p>
            <a:pPr marL="0" indent="0" algn="ctr">
              <a:buNone/>
            </a:pPr>
            <a:r>
              <a:rPr lang="en-US" sz="3800" b="1" dirty="0">
                <a:ln/>
                <a:solidFill>
                  <a:srgbClr val="C00000"/>
                </a:solidFill>
              </a:rPr>
              <a:t>Love is EVASIVE – We are to “pursue” Love</a:t>
            </a:r>
          </a:p>
          <a:p>
            <a:pPr marL="0" indent="0" algn="ctr">
              <a:buNone/>
            </a:pPr>
            <a:r>
              <a:rPr lang="en-US" sz="3800" b="1" dirty="0">
                <a:ln/>
                <a:solidFill>
                  <a:srgbClr val="C00000"/>
                </a:solidFill>
              </a:rPr>
              <a:t>“..aggressively chase, like a hunter pursuing a catch” Helps Word-studies</a:t>
            </a:r>
          </a:p>
          <a:p>
            <a:pPr marL="0" indent="0" algn="ctr">
              <a:buNone/>
            </a:pPr>
            <a:endParaRPr lang="en-US" sz="3800" b="1" dirty="0">
              <a:ln/>
              <a:solidFill>
                <a:srgbClr val="C00000"/>
              </a:solidFill>
            </a:endParaRPr>
          </a:p>
          <a:p>
            <a:pPr marL="0" indent="0" algn="ctr">
              <a:buNone/>
            </a:pPr>
            <a:endParaRPr lang="en-US" sz="4000" b="1" dirty="0">
              <a:ln/>
              <a:solidFill>
                <a:srgbClr val="C00000"/>
              </a:solidFill>
            </a:endParaRPr>
          </a:p>
        </p:txBody>
      </p:sp>
    </p:spTree>
    <p:extLst>
      <p:ext uri="{BB962C8B-B14F-4D97-AF65-F5344CB8AC3E}">
        <p14:creationId xmlns:p14="http://schemas.microsoft.com/office/powerpoint/2010/main" val="193920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The first letter addressed to the Church at Corinth</a:t>
            </a:r>
          </a:p>
          <a:p>
            <a:pPr marL="0" indent="0" algn="ctr">
              <a:buNone/>
            </a:pPr>
            <a:r>
              <a:rPr lang="en-US" sz="3800" b="1" dirty="0">
                <a:ln/>
                <a:solidFill>
                  <a:srgbClr val="C00000"/>
                </a:solidFill>
              </a:rPr>
              <a:t>A very gifted church – 1 Corinthians 1:4-7</a:t>
            </a:r>
          </a:p>
          <a:p>
            <a:pPr marL="0" indent="0" algn="ctr">
              <a:buNone/>
            </a:pPr>
            <a:r>
              <a:rPr lang="en-US" sz="3800" b="1" dirty="0">
                <a:ln/>
                <a:solidFill>
                  <a:srgbClr val="C00000"/>
                </a:solidFill>
              </a:rPr>
              <a:t>A divided church – 1 Corinthians 1: 10-13</a:t>
            </a:r>
          </a:p>
          <a:p>
            <a:pPr marL="0" indent="0" algn="ctr">
              <a:buNone/>
            </a:pPr>
            <a:r>
              <a:rPr lang="en-US" sz="3800" b="1" dirty="0">
                <a:ln/>
                <a:solidFill>
                  <a:srgbClr val="C00000"/>
                </a:solidFill>
              </a:rPr>
              <a:t>A church filled with pre-judgement 1 Cor. 4:1-4</a:t>
            </a:r>
          </a:p>
          <a:p>
            <a:pPr marL="0" indent="0" algn="ctr">
              <a:buNone/>
            </a:pPr>
            <a:r>
              <a:rPr lang="en-US" sz="3800" b="1" dirty="0">
                <a:ln/>
                <a:solidFill>
                  <a:srgbClr val="C00000"/>
                </a:solidFill>
              </a:rPr>
              <a:t>Immoral church – 1 Corinthians 5</a:t>
            </a:r>
          </a:p>
          <a:p>
            <a:pPr algn="ctr"/>
            <a:endParaRPr lang="en-US" sz="4000" b="1" dirty="0">
              <a:ln/>
              <a:solidFill>
                <a:srgbClr val="C00000"/>
              </a:solidFill>
            </a:endParaRPr>
          </a:p>
        </p:txBody>
      </p:sp>
    </p:spTree>
    <p:extLst>
      <p:ext uri="{BB962C8B-B14F-4D97-AF65-F5344CB8AC3E}">
        <p14:creationId xmlns:p14="http://schemas.microsoft.com/office/powerpoint/2010/main" val="1449758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Church infected with lawsuits chapter 6</a:t>
            </a:r>
          </a:p>
          <a:p>
            <a:pPr marL="0" indent="0" algn="ctr">
              <a:buNone/>
            </a:pPr>
            <a:r>
              <a:rPr lang="en-US" sz="3800" b="1" dirty="0">
                <a:ln/>
                <a:solidFill>
                  <a:srgbClr val="C00000"/>
                </a:solidFill>
              </a:rPr>
              <a:t>Church with marital problems chapter 7</a:t>
            </a:r>
          </a:p>
          <a:p>
            <a:pPr marL="0" indent="0" algn="ctr">
              <a:buNone/>
            </a:pPr>
            <a:r>
              <a:rPr lang="en-US" sz="3800" b="1" dirty="0">
                <a:ln/>
                <a:solidFill>
                  <a:srgbClr val="C00000"/>
                </a:solidFill>
              </a:rPr>
              <a:t>Question of Christian liberty - Chapter 8&amp;9</a:t>
            </a:r>
          </a:p>
          <a:p>
            <a:pPr marL="0" indent="0" algn="ctr">
              <a:buNone/>
            </a:pPr>
            <a:r>
              <a:rPr lang="en-US" sz="3800" b="1" dirty="0">
                <a:ln/>
                <a:solidFill>
                  <a:srgbClr val="C00000"/>
                </a:solidFill>
              </a:rPr>
              <a:t>Selfish Church – Chapter 11</a:t>
            </a:r>
          </a:p>
          <a:p>
            <a:pPr marL="0" indent="0" algn="ctr">
              <a:buNone/>
            </a:pPr>
            <a:r>
              <a:rPr lang="en-US" sz="3800" b="1" dirty="0">
                <a:ln/>
                <a:solidFill>
                  <a:srgbClr val="C00000"/>
                </a:solidFill>
              </a:rPr>
              <a:t>Giftedness might have contributed to the problem</a:t>
            </a:r>
          </a:p>
          <a:p>
            <a:pPr algn="ctr"/>
            <a:endParaRPr lang="en-US" sz="4000" b="1" dirty="0">
              <a:ln/>
              <a:solidFill>
                <a:srgbClr val="C00000"/>
              </a:solidFill>
            </a:endParaRPr>
          </a:p>
        </p:txBody>
      </p:sp>
    </p:spTree>
    <p:extLst>
      <p:ext uri="{BB962C8B-B14F-4D97-AF65-F5344CB8AC3E}">
        <p14:creationId xmlns:p14="http://schemas.microsoft.com/office/powerpoint/2010/main" val="3294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Paul comes back to the subject of gifts</a:t>
            </a:r>
          </a:p>
          <a:p>
            <a:pPr marL="0" indent="0" algn="ctr">
              <a:buNone/>
            </a:pPr>
            <a:r>
              <a:rPr lang="en-US" sz="3800" b="1" dirty="0">
                <a:solidFill>
                  <a:srgbClr val="C00000"/>
                </a:solidFill>
              </a:rPr>
              <a:t>Chapter 12-14</a:t>
            </a:r>
          </a:p>
          <a:p>
            <a:pPr marL="0" indent="0" algn="ctr">
              <a:buNone/>
            </a:pPr>
            <a:r>
              <a:rPr lang="en-US" sz="3800" b="1" dirty="0">
                <a:ln/>
                <a:solidFill>
                  <a:srgbClr val="C00000"/>
                </a:solidFill>
              </a:rPr>
              <a:t>Chapter 12 – variety of gifts – one body</a:t>
            </a:r>
          </a:p>
          <a:p>
            <a:pPr marL="0" indent="0" algn="ctr">
              <a:buNone/>
            </a:pPr>
            <a:r>
              <a:rPr lang="en-US" sz="3800" b="1" dirty="0">
                <a:ln/>
                <a:solidFill>
                  <a:srgbClr val="C00000"/>
                </a:solidFill>
              </a:rPr>
              <a:t>Purpose of gifts – to build up the body</a:t>
            </a:r>
          </a:p>
          <a:p>
            <a:pPr marL="0" indent="0" algn="ctr">
              <a:buNone/>
            </a:pPr>
            <a:r>
              <a:rPr lang="en-US" sz="3800" b="1" dirty="0">
                <a:ln/>
                <a:solidFill>
                  <a:srgbClr val="C00000"/>
                </a:solidFill>
              </a:rPr>
              <a:t>Not to tear it apart</a:t>
            </a:r>
          </a:p>
          <a:p>
            <a:pPr algn="ctr"/>
            <a:endParaRPr lang="en-US" sz="4000" b="1" dirty="0">
              <a:ln/>
              <a:solidFill>
                <a:srgbClr val="C00000"/>
              </a:solidFill>
            </a:endParaRPr>
          </a:p>
        </p:txBody>
      </p:sp>
    </p:spTree>
    <p:extLst>
      <p:ext uri="{BB962C8B-B14F-4D97-AF65-F5344CB8AC3E}">
        <p14:creationId xmlns:p14="http://schemas.microsoft.com/office/powerpoint/2010/main" val="25126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Right in the middle of that is the “Love” Chapter</a:t>
            </a:r>
          </a:p>
          <a:p>
            <a:pPr marL="0" indent="0" algn="ctr">
              <a:buNone/>
            </a:pPr>
            <a:r>
              <a:rPr lang="en-US" sz="3800" b="1" dirty="0">
                <a:ln/>
                <a:solidFill>
                  <a:srgbClr val="C00000"/>
                </a:solidFill>
              </a:rPr>
              <a:t>Love is ESSENTIAL</a:t>
            </a:r>
          </a:p>
          <a:p>
            <a:pPr marL="0" indent="0" algn="ctr">
              <a:buNone/>
            </a:pPr>
            <a:r>
              <a:rPr lang="en-US" sz="3800" b="1" dirty="0">
                <a:ln/>
                <a:solidFill>
                  <a:srgbClr val="C00000"/>
                </a:solidFill>
              </a:rPr>
              <a:t>Tongues without love = noise</a:t>
            </a:r>
          </a:p>
          <a:p>
            <a:pPr marL="0" indent="0" algn="ctr">
              <a:buNone/>
            </a:pPr>
            <a:r>
              <a:rPr lang="en-US" sz="3800" b="1" dirty="0">
                <a:ln/>
                <a:solidFill>
                  <a:srgbClr val="C00000"/>
                </a:solidFill>
              </a:rPr>
              <a:t>Prophecy, know mysteries, understand spiritual truth</a:t>
            </a:r>
          </a:p>
          <a:p>
            <a:pPr marL="0" indent="0" algn="ctr">
              <a:buNone/>
            </a:pPr>
            <a:r>
              <a:rPr lang="en-US" sz="3800" b="1" dirty="0">
                <a:ln/>
                <a:solidFill>
                  <a:srgbClr val="C00000"/>
                </a:solidFill>
              </a:rPr>
              <a:t>But the ingredient of love is missing = Nothing</a:t>
            </a:r>
          </a:p>
          <a:p>
            <a:pPr algn="ctr"/>
            <a:endParaRPr lang="en-US" sz="4000" b="1" dirty="0">
              <a:ln/>
              <a:solidFill>
                <a:srgbClr val="C00000"/>
              </a:solidFill>
            </a:endParaRPr>
          </a:p>
        </p:txBody>
      </p:sp>
    </p:spTree>
    <p:extLst>
      <p:ext uri="{BB962C8B-B14F-4D97-AF65-F5344CB8AC3E}">
        <p14:creationId xmlns:p14="http://schemas.microsoft.com/office/powerpoint/2010/main" val="418364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Give everything away, without love – zero profit</a:t>
            </a:r>
          </a:p>
          <a:p>
            <a:pPr marL="0" indent="0" algn="ctr">
              <a:buNone/>
            </a:pPr>
            <a:r>
              <a:rPr lang="en-US" sz="3800" b="1" dirty="0">
                <a:ln/>
                <a:solidFill>
                  <a:srgbClr val="C00000"/>
                </a:solidFill>
              </a:rPr>
              <a:t>Can even give up our life and it could mean nothing</a:t>
            </a:r>
          </a:p>
          <a:p>
            <a:pPr marL="0" indent="0" algn="ctr">
              <a:buNone/>
            </a:pPr>
            <a:r>
              <a:rPr lang="en-US" sz="3800" b="1" dirty="0">
                <a:ln/>
                <a:solidFill>
                  <a:srgbClr val="C00000"/>
                </a:solidFill>
              </a:rPr>
              <a:t>13:3  “…if I surrender my body to be burned, but do not have love, it profits me nothing”</a:t>
            </a:r>
          </a:p>
          <a:p>
            <a:pPr marL="0" indent="0" algn="ctr">
              <a:buNone/>
            </a:pPr>
            <a:r>
              <a:rPr lang="en-US" sz="3800" b="1" dirty="0">
                <a:ln/>
                <a:solidFill>
                  <a:srgbClr val="C00000"/>
                </a:solidFill>
              </a:rPr>
              <a:t>Love is sacrificial but we can make sacrifices and not love</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376253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B631B-C948-44CA-9485-C2F9B26FEF9E}"/>
              </a:ext>
            </a:extLst>
          </p:cNvPr>
          <p:cNvSpPr>
            <a:spLocks noGrp="1"/>
          </p:cNvSpPr>
          <p:nvPr>
            <p:ph type="title"/>
          </p:nvPr>
        </p:nvSpPr>
        <p:spPr>
          <a:xfrm>
            <a:off x="1466396" y="387271"/>
            <a:ext cx="10058400" cy="1450757"/>
          </a:xfrm>
        </p:spPr>
        <p:txBody>
          <a:bodyPr/>
          <a:lstStyle/>
          <a:p>
            <a:r>
              <a:rPr lang="en-US" dirty="0"/>
              <a:t>“Love One Another”</a:t>
            </a:r>
          </a:p>
        </p:txBody>
      </p:sp>
      <p:sp>
        <p:nvSpPr>
          <p:cNvPr id="3" name="Content Placeholder 2">
            <a:extLst>
              <a:ext uri="{FF2B5EF4-FFF2-40B4-BE49-F238E27FC236}">
                <a16:creationId xmlns:a16="http://schemas.microsoft.com/office/drawing/2014/main" id="{570B549C-561B-4339-BFA8-1D50DBA69892}"/>
              </a:ext>
            </a:extLst>
          </p:cNvPr>
          <p:cNvSpPr>
            <a:spLocks noGrp="1"/>
          </p:cNvSpPr>
          <p:nvPr>
            <p:ph idx="1"/>
          </p:nvPr>
        </p:nvSpPr>
        <p:spPr>
          <a:xfrm>
            <a:off x="446015" y="1965588"/>
            <a:ext cx="11299970" cy="4435212"/>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marL="0" indent="0" algn="ctr">
              <a:buNone/>
            </a:pPr>
            <a:r>
              <a:rPr lang="en-US" sz="3800" b="1" dirty="0">
                <a:solidFill>
                  <a:srgbClr val="C00000"/>
                </a:solidFill>
              </a:rPr>
              <a:t>Love ENRICHES</a:t>
            </a:r>
          </a:p>
          <a:p>
            <a:pPr marL="0" indent="0" algn="ctr">
              <a:buNone/>
            </a:pPr>
            <a:r>
              <a:rPr lang="en-US" sz="3800" b="1" dirty="0">
                <a:ln/>
                <a:solidFill>
                  <a:srgbClr val="C00000"/>
                </a:solidFill>
              </a:rPr>
              <a:t>Do you remember the “Blue Bonnet” jingle</a:t>
            </a:r>
          </a:p>
          <a:p>
            <a:pPr marL="0" indent="0" algn="ctr">
              <a:buNone/>
            </a:pPr>
            <a:r>
              <a:rPr lang="en-US" sz="3800" b="1" dirty="0">
                <a:ln/>
                <a:solidFill>
                  <a:srgbClr val="C00000"/>
                </a:solidFill>
              </a:rPr>
              <a:t>“Everything’s better with…”</a:t>
            </a:r>
          </a:p>
          <a:p>
            <a:pPr marL="0" indent="0" algn="ctr">
              <a:buNone/>
            </a:pPr>
            <a:r>
              <a:rPr lang="en-US" sz="3800" b="1" dirty="0">
                <a:ln/>
                <a:solidFill>
                  <a:srgbClr val="C00000"/>
                </a:solidFill>
              </a:rPr>
              <a:t>Every aspect of the church is better with love</a:t>
            </a:r>
          </a:p>
          <a:p>
            <a:pPr marL="0" indent="0" algn="ctr">
              <a:buNone/>
            </a:pPr>
            <a:r>
              <a:rPr lang="en-US" sz="3800" b="1" dirty="0">
                <a:ln/>
                <a:solidFill>
                  <a:srgbClr val="C00000"/>
                </a:solidFill>
              </a:rPr>
              <a:t>Nothing has value without love </a:t>
            </a:r>
          </a:p>
          <a:p>
            <a:pPr marL="0" indent="0" algn="ctr">
              <a:buNone/>
            </a:pPr>
            <a:endParaRPr lang="en-US" sz="3800" b="1" dirty="0">
              <a:ln/>
              <a:solidFill>
                <a:srgbClr val="C00000"/>
              </a:solidFill>
            </a:endParaRPr>
          </a:p>
          <a:p>
            <a:pPr algn="ctr"/>
            <a:endParaRPr lang="en-US" sz="4000" b="1" dirty="0">
              <a:ln/>
              <a:solidFill>
                <a:srgbClr val="C00000"/>
              </a:solidFill>
            </a:endParaRPr>
          </a:p>
        </p:txBody>
      </p:sp>
    </p:spTree>
    <p:extLst>
      <p:ext uri="{BB962C8B-B14F-4D97-AF65-F5344CB8AC3E}">
        <p14:creationId xmlns:p14="http://schemas.microsoft.com/office/powerpoint/2010/main" val="159687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noFill/>
      </a:spPr>
      <a:bodyPr wrap="none" rtlCol="0">
        <a:spAutoFit/>
      </a:bodyPr>
      <a:lstStyle>
        <a:defPPr algn="l">
          <a:defRPr dirty="0"/>
        </a:defPPr>
      </a:lstStyle>
    </a:txDef>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16c05727-aa75-4e4a-9b5f-8a80a1165891"/>
    <ds:schemaRef ds:uri="http://purl.org/dc/terms/"/>
    <ds:schemaRef ds:uri="http://schemas.openxmlformats.org/package/2006/metadata/core-propertie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18613</TotalTime>
  <Words>1726</Words>
  <Application>Microsoft Office PowerPoint</Application>
  <PresentationFormat>Widescreen</PresentationFormat>
  <Paragraphs>179</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Calibri</vt:lpstr>
      <vt:lpstr>Georgia Pro Cond Light</vt:lpstr>
      <vt:lpstr>Speak Pro</vt:lpstr>
      <vt:lpstr>RetrospectVTI</vt:lpstr>
      <vt:lpstr>The “One Anothers”</vt:lpstr>
      <vt:lpstr>What Makes Love, Love</vt:lpstr>
      <vt:lpstr>“Love One Another”</vt:lpstr>
      <vt:lpstr>“Love One Another”</vt:lpstr>
      <vt:lpstr>“Love One Another”</vt:lpstr>
      <vt:lpstr>“Love One Another”</vt:lpstr>
      <vt:lpstr>“Love One Another”</vt:lpstr>
      <vt:lpstr>“Love One Another”</vt:lpstr>
      <vt:lpstr>“Love One Another”</vt:lpstr>
      <vt:lpstr>“Love is patient”</vt:lpstr>
      <vt:lpstr>“Love is patient”</vt:lpstr>
      <vt:lpstr>“Love is patient”</vt:lpstr>
      <vt:lpstr>“Love is kind”</vt:lpstr>
      <vt:lpstr>“Love is not envious”</vt:lpstr>
      <vt:lpstr>“Love is not envious”</vt:lpstr>
      <vt:lpstr>“Love is not boastful”</vt:lpstr>
      <vt:lpstr>“Love is not puffed up”</vt:lpstr>
      <vt:lpstr>“Love is not puffed up”</vt:lpstr>
      <vt:lpstr>“Love is not puffed up”</vt:lpstr>
      <vt:lpstr>“Love does not act unbecomingly”</vt:lpstr>
      <vt:lpstr>“Love does not act unbecomingly”</vt:lpstr>
      <vt:lpstr>“Love does not seek its own”</vt:lpstr>
      <vt:lpstr>“Love is not easily provoked”</vt:lpstr>
      <vt:lpstr>“Love is not easily provoked”</vt:lpstr>
      <vt:lpstr>“Love does not keep record of wrong”</vt:lpstr>
      <vt:lpstr>“Love does not rejoice in unrighteousness”</vt:lpstr>
      <vt:lpstr>“Love rejoices in the truth”</vt:lpstr>
      <vt:lpstr>“Love rejoices in the truth”</vt:lpstr>
      <vt:lpstr>“Love bears all things”</vt:lpstr>
      <vt:lpstr>“Love bears all things”</vt:lpstr>
      <vt:lpstr>“Love believes all things”</vt:lpstr>
      <vt:lpstr>“Love hopes all things”</vt:lpstr>
      <vt:lpstr>“Love hopes all things”</vt:lpstr>
      <vt:lpstr>“Love endures all things”</vt:lpstr>
      <vt:lpstr>“Love never fails”</vt:lpstr>
      <vt:lpstr>“Love”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“One Anothers”</dc:title>
  <dc:creator>J.S. Piper</dc:creator>
  <cp:lastModifiedBy>J.S. Piper</cp:lastModifiedBy>
  <cp:revision>139</cp:revision>
  <cp:lastPrinted>2020-10-18T14:38:12Z</cp:lastPrinted>
  <dcterms:created xsi:type="dcterms:W3CDTF">2020-09-27T14:09:34Z</dcterms:created>
  <dcterms:modified xsi:type="dcterms:W3CDTF">2020-11-08T13:54:28Z</dcterms:modified>
</cp:coreProperties>
</file>