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9" r:id="rId4"/>
    <p:sldId id="259" r:id="rId5"/>
    <p:sldId id="260" r:id="rId6"/>
    <p:sldId id="261" r:id="rId7"/>
    <p:sldId id="263" r:id="rId8"/>
    <p:sldId id="258" r:id="rId9"/>
    <p:sldId id="269" r:id="rId10"/>
    <p:sldId id="266" r:id="rId11"/>
    <p:sldId id="273" r:id="rId12"/>
    <p:sldId id="274" r:id="rId13"/>
    <p:sldId id="275" r:id="rId14"/>
    <p:sldId id="276" r:id="rId15"/>
    <p:sldId id="277" r:id="rId16"/>
    <p:sldId id="272" r:id="rId17"/>
    <p:sldId id="283" r:id="rId18"/>
    <p:sldId id="282" r:id="rId19"/>
    <p:sldId id="280" r:id="rId20"/>
    <p:sldId id="281" r:id="rId21"/>
  </p:sldIdLst>
  <p:sldSz cx="12192000" cy="6858000"/>
  <p:notesSz cx="7011988" cy="92979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9960-406F-4187-A0E6-BD19C684039A}"/>
              </a:ext>
            </a:extLst>
          </p:cNvPr>
          <p:cNvSpPr>
            <a:spLocks noGrp="1"/>
          </p:cNvSpPr>
          <p:nvPr>
            <p:ph type="ctrTitle"/>
          </p:nvPr>
        </p:nvSpPr>
        <p:spPr>
          <a:xfrm>
            <a:off x="1249326" y="919716"/>
            <a:ext cx="8504275" cy="3551275"/>
          </a:xfrm>
        </p:spPr>
        <p:txBody>
          <a:bodyPr anchor="b">
            <a:normAutofit/>
          </a:bodyPr>
          <a:lstStyle>
            <a:lvl1pPr algn="l">
              <a:lnSpc>
                <a:spcPct val="100000"/>
              </a:lnSpc>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27E7FE-647D-4B2F-BA13-AB3ED4C5CF5A}"/>
              </a:ext>
            </a:extLst>
          </p:cNvPr>
          <p:cNvSpPr>
            <a:spLocks noGrp="1"/>
          </p:cNvSpPr>
          <p:nvPr>
            <p:ph type="subTitle" idx="1"/>
          </p:nvPr>
        </p:nvSpPr>
        <p:spPr>
          <a:xfrm>
            <a:off x="1249326" y="4795284"/>
            <a:ext cx="8504275" cy="1084522"/>
          </a:xfrm>
        </p:spPr>
        <p:txBody>
          <a:bodyPr>
            <a:normAutofit/>
          </a:bodyPr>
          <a:lstStyle>
            <a:lvl1pPr marL="0" indent="0" algn="l">
              <a:lnSpc>
                <a:spcPct val="120000"/>
              </a:lnSpc>
              <a:buNone/>
              <a:defRPr sz="16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A5EF785-E0A7-4496-A5BA-49B0156F2628}"/>
              </a:ext>
            </a:extLst>
          </p:cNvPr>
          <p:cNvSpPr>
            <a:spLocks noGrp="1"/>
          </p:cNvSpPr>
          <p:nvPr>
            <p:ph type="dt" sz="half" idx="10"/>
          </p:nvPr>
        </p:nvSpPr>
        <p:spPr>
          <a:xfrm>
            <a:off x="8964706" y="6433202"/>
            <a:ext cx="2426446" cy="367841"/>
          </a:xfrm>
        </p:spPr>
        <p:txBody>
          <a:bodyPr/>
          <a:lstStyle/>
          <a:p>
            <a:fld id="{32637B58-87C1-446D-BDA9-B06F4BCF7782}" type="datetimeFigureOut">
              <a:rPr lang="en-US" smtClean="0"/>
              <a:t>6/6/2021</a:t>
            </a:fld>
            <a:endParaRPr lang="en-US"/>
          </a:p>
        </p:txBody>
      </p:sp>
      <p:sp>
        <p:nvSpPr>
          <p:cNvPr id="5" name="Footer Placeholder 4">
            <a:extLst>
              <a:ext uri="{FF2B5EF4-FFF2-40B4-BE49-F238E27FC236}">
                <a16:creationId xmlns:a16="http://schemas.microsoft.com/office/drawing/2014/main" id="{4742C627-38A1-4A14-8822-D8D33751CA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EBE346-5F34-48CD-8928-DA8567AEDD15}"/>
              </a:ext>
            </a:extLst>
          </p:cNvPr>
          <p:cNvSpPr>
            <a:spLocks noGrp="1"/>
          </p:cNvSpPr>
          <p:nvPr>
            <p:ph type="sldNum" sz="quarter" idx="12"/>
          </p:nvPr>
        </p:nvSpPr>
        <p:spPr>
          <a:xfrm>
            <a:off x="11391152" y="6433203"/>
            <a:ext cx="702781" cy="367842"/>
          </a:xfrm>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263708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B05F0-2B44-47BC-86B3-58E2C70806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A5B5DA-7628-4AC1-8EAE-5010C2A981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A4E7C3-7830-49F3-9F45-4B2F2B4CAC93}"/>
              </a:ext>
            </a:extLst>
          </p:cNvPr>
          <p:cNvSpPr>
            <a:spLocks noGrp="1"/>
          </p:cNvSpPr>
          <p:nvPr>
            <p:ph type="dt" sz="half" idx="10"/>
          </p:nvPr>
        </p:nvSpPr>
        <p:spPr/>
        <p:txBody>
          <a:bodyPr/>
          <a:lstStyle/>
          <a:p>
            <a:fld id="{32637B58-87C1-446D-BDA9-B06F4BCF7782}" type="datetimeFigureOut">
              <a:rPr lang="en-US" smtClean="0"/>
              <a:t>6/6/2021</a:t>
            </a:fld>
            <a:endParaRPr lang="en-US"/>
          </a:p>
        </p:txBody>
      </p:sp>
      <p:sp>
        <p:nvSpPr>
          <p:cNvPr id="5" name="Footer Placeholder 4">
            <a:extLst>
              <a:ext uri="{FF2B5EF4-FFF2-40B4-BE49-F238E27FC236}">
                <a16:creationId xmlns:a16="http://schemas.microsoft.com/office/drawing/2014/main" id="{1845E328-AD12-449C-BE6E-76DF005E8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0F374F-390D-49D8-A7C8-5BEFA353234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20054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50F530-2925-4F98-89EC-95C2EC4769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A79366-3281-483D-8731-0D01B2B24A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ED8B2-BE7F-4417-8A8A-A95C8BB70827}"/>
              </a:ext>
            </a:extLst>
          </p:cNvPr>
          <p:cNvSpPr>
            <a:spLocks noGrp="1"/>
          </p:cNvSpPr>
          <p:nvPr>
            <p:ph type="dt" sz="half" idx="10"/>
          </p:nvPr>
        </p:nvSpPr>
        <p:spPr/>
        <p:txBody>
          <a:bodyPr/>
          <a:lstStyle/>
          <a:p>
            <a:fld id="{32637B58-87C1-446D-BDA9-B06F4BCF7782}" type="datetimeFigureOut">
              <a:rPr lang="en-US" smtClean="0"/>
              <a:t>6/6/2021</a:t>
            </a:fld>
            <a:endParaRPr lang="en-US"/>
          </a:p>
        </p:txBody>
      </p:sp>
      <p:sp>
        <p:nvSpPr>
          <p:cNvPr id="5" name="Footer Placeholder 4">
            <a:extLst>
              <a:ext uri="{FF2B5EF4-FFF2-40B4-BE49-F238E27FC236}">
                <a16:creationId xmlns:a16="http://schemas.microsoft.com/office/drawing/2014/main" id="{A01A0D96-671F-4A85-89C6-946624CB1E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BA434-2E32-4719-B45C-0490D685265D}"/>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825869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9839C-7D7A-49F1-8BFE-85C6C7D78BE7}"/>
              </a:ext>
            </a:extLst>
          </p:cNvPr>
          <p:cNvSpPr>
            <a:spLocks noGrp="1"/>
          </p:cNvSpPr>
          <p:nvPr>
            <p:ph type="title"/>
          </p:nvPr>
        </p:nvSpPr>
        <p:spPr>
          <a:xfrm>
            <a:off x="905256" y="590668"/>
            <a:ext cx="9914859" cy="1329004"/>
          </a:xfrm>
        </p:spPr>
        <p:txBody>
          <a:bodyPr>
            <a:normAutofit/>
          </a:bodyPr>
          <a:lstStyle>
            <a:lvl1pPr>
              <a:lnSpc>
                <a:spcPct val="100000"/>
              </a:lnSpc>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7E748DC-EBB9-44C6-8566-38F87FF7FD53}"/>
              </a:ext>
            </a:extLst>
          </p:cNvPr>
          <p:cNvSpPr>
            <a:spLocks noGrp="1"/>
          </p:cNvSpPr>
          <p:nvPr>
            <p:ph idx="1"/>
          </p:nvPr>
        </p:nvSpPr>
        <p:spPr>
          <a:xfrm>
            <a:off x="914400" y="1919673"/>
            <a:ext cx="9914860" cy="412331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7342198-F50F-4C8A-9BD9-4CC3950F8FA8}"/>
              </a:ext>
            </a:extLst>
          </p:cNvPr>
          <p:cNvSpPr>
            <a:spLocks noGrp="1"/>
          </p:cNvSpPr>
          <p:nvPr>
            <p:ph type="dt" sz="half" idx="10"/>
          </p:nvPr>
        </p:nvSpPr>
        <p:spPr>
          <a:xfrm>
            <a:off x="9323285" y="6434524"/>
            <a:ext cx="2067867" cy="365125"/>
          </a:xfrm>
        </p:spPr>
        <p:txBody>
          <a:bodyPr/>
          <a:lstStyle>
            <a:lvl1pPr algn="r">
              <a:defRPr>
                <a:solidFill>
                  <a:schemeClr val="bg1"/>
                </a:solidFill>
              </a:defRPr>
            </a:lvl1pPr>
          </a:lstStyle>
          <a:p>
            <a:fld id="{32637B58-87C1-446D-BDA9-B06F4BCF7782}" type="datetimeFigureOut">
              <a:rPr lang="en-US" smtClean="0"/>
              <a:t>6/6/2021</a:t>
            </a:fld>
            <a:endParaRPr lang="en-US"/>
          </a:p>
        </p:txBody>
      </p:sp>
      <p:sp>
        <p:nvSpPr>
          <p:cNvPr id="5" name="Footer Placeholder 4">
            <a:extLst>
              <a:ext uri="{FF2B5EF4-FFF2-40B4-BE49-F238E27FC236}">
                <a16:creationId xmlns:a16="http://schemas.microsoft.com/office/drawing/2014/main" id="{BFA2F5AB-D8C6-4AE1-8FAE-CD0499CB6D03}"/>
              </a:ext>
            </a:extLst>
          </p:cNvPr>
          <p:cNvSpPr>
            <a:spLocks noGrp="1"/>
          </p:cNvSpPr>
          <p:nvPr>
            <p:ph type="ftr" sz="quarter" idx="11"/>
          </p:nvPr>
        </p:nvSpPr>
        <p:spPr>
          <a:xfrm>
            <a:off x="173736" y="6437376"/>
            <a:ext cx="3775914" cy="365125"/>
          </a:xfrm>
        </p:spPr>
        <p:txBody>
          <a:bodyPr/>
          <a:lstStyle>
            <a:lvl1pPr algn="l">
              <a:defRPr>
                <a:solidFill>
                  <a:schemeClr val="accent2"/>
                </a:solidFill>
              </a:defRPr>
            </a:lvl1pPr>
          </a:lstStyle>
          <a:p>
            <a:endParaRPr lang="en-US" dirty="0"/>
          </a:p>
        </p:txBody>
      </p:sp>
      <p:sp>
        <p:nvSpPr>
          <p:cNvPr id="6" name="Slide Number Placeholder 5">
            <a:extLst>
              <a:ext uri="{FF2B5EF4-FFF2-40B4-BE49-F238E27FC236}">
                <a16:creationId xmlns:a16="http://schemas.microsoft.com/office/drawing/2014/main" id="{175C58D8-B582-4DB3-A94D-056240199750}"/>
              </a:ext>
            </a:extLst>
          </p:cNvPr>
          <p:cNvSpPr>
            <a:spLocks noGrp="1"/>
          </p:cNvSpPr>
          <p:nvPr>
            <p:ph type="sldNum" sz="quarter" idx="12"/>
          </p:nvPr>
        </p:nvSpPr>
        <p:spPr>
          <a:xfrm>
            <a:off x="11391152" y="6434524"/>
            <a:ext cx="693261" cy="365125"/>
          </a:xfrm>
        </p:spPr>
        <p:txBody>
          <a:bodyPr/>
          <a:lstStyle>
            <a:lvl1pPr>
              <a:defRPr>
                <a:solidFill>
                  <a:schemeClr val="bg1"/>
                </a:solidFill>
              </a:defRPr>
            </a:lvl1pPr>
          </a:lstStyle>
          <a:p>
            <a:fld id="{08AB70BE-1769-45B8-85A6-0C837432C7E6}" type="slidenum">
              <a:rPr lang="en-US" smtClean="0"/>
              <a:t>‹#›</a:t>
            </a:fld>
            <a:endParaRPr lang="en-US"/>
          </a:p>
        </p:txBody>
      </p:sp>
    </p:spTree>
    <p:extLst>
      <p:ext uri="{BB962C8B-B14F-4D97-AF65-F5344CB8AC3E}">
        <p14:creationId xmlns:p14="http://schemas.microsoft.com/office/powerpoint/2010/main" val="34695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A94B-011C-4B13-8C12-E91BF7A40087}"/>
              </a:ext>
            </a:extLst>
          </p:cNvPr>
          <p:cNvSpPr>
            <a:spLocks noGrp="1"/>
          </p:cNvSpPr>
          <p:nvPr>
            <p:ph type="title"/>
          </p:nvPr>
        </p:nvSpPr>
        <p:spPr>
          <a:xfrm>
            <a:off x="1524000" y="1320800"/>
            <a:ext cx="9144000" cy="3095813"/>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716D5F3-887C-4A8F-842A-0294A9FB0818}"/>
              </a:ext>
            </a:extLst>
          </p:cNvPr>
          <p:cNvSpPr>
            <a:spLocks noGrp="1"/>
          </p:cNvSpPr>
          <p:nvPr>
            <p:ph type="body" idx="1"/>
          </p:nvPr>
        </p:nvSpPr>
        <p:spPr>
          <a:xfrm>
            <a:off x="1523999" y="4589463"/>
            <a:ext cx="914400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94588B-131A-42F3-B76C-62BD65E4806B}"/>
              </a:ext>
            </a:extLst>
          </p:cNvPr>
          <p:cNvSpPr>
            <a:spLocks noGrp="1"/>
          </p:cNvSpPr>
          <p:nvPr>
            <p:ph type="dt" sz="half" idx="10"/>
          </p:nvPr>
        </p:nvSpPr>
        <p:spPr/>
        <p:txBody>
          <a:bodyPr/>
          <a:lstStyle/>
          <a:p>
            <a:fld id="{32637B58-87C1-446D-BDA9-B06F4BCF7782}" type="datetimeFigureOut">
              <a:rPr lang="en-US" smtClean="0"/>
              <a:t>6/6/2021</a:t>
            </a:fld>
            <a:endParaRPr lang="en-US"/>
          </a:p>
        </p:txBody>
      </p:sp>
      <p:sp>
        <p:nvSpPr>
          <p:cNvPr id="5" name="Footer Placeholder 4">
            <a:extLst>
              <a:ext uri="{FF2B5EF4-FFF2-40B4-BE49-F238E27FC236}">
                <a16:creationId xmlns:a16="http://schemas.microsoft.com/office/drawing/2014/main" id="{E111AB28-20BD-4CD8-9840-985C3EDBA1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53C85C-3801-46F0-A100-616F5F2F82E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110016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CB06-0454-4BF1-8011-F8B1A95954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920A70-D33B-4461-B74C-3F59ADB16141}"/>
              </a:ext>
            </a:extLst>
          </p:cNvPr>
          <p:cNvSpPr>
            <a:spLocks noGrp="1"/>
          </p:cNvSpPr>
          <p:nvPr>
            <p:ph sz="half" idx="1"/>
          </p:nvPr>
        </p:nvSpPr>
        <p:spPr>
          <a:xfrm>
            <a:off x="1408813" y="2163725"/>
            <a:ext cx="4610986" cy="4013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881BDF9-836E-431C-8EFA-417A9BEE9F4B}"/>
              </a:ext>
            </a:extLst>
          </p:cNvPr>
          <p:cNvSpPr>
            <a:spLocks noGrp="1"/>
          </p:cNvSpPr>
          <p:nvPr>
            <p:ph sz="half" idx="2"/>
          </p:nvPr>
        </p:nvSpPr>
        <p:spPr>
          <a:xfrm>
            <a:off x="6257260" y="2163725"/>
            <a:ext cx="4853763" cy="40132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CBD9F59-B591-4E2F-899E-3CA78CE82D45}"/>
              </a:ext>
            </a:extLst>
          </p:cNvPr>
          <p:cNvSpPr>
            <a:spLocks noGrp="1"/>
          </p:cNvSpPr>
          <p:nvPr>
            <p:ph type="dt" sz="half" idx="10"/>
          </p:nvPr>
        </p:nvSpPr>
        <p:spPr/>
        <p:txBody>
          <a:bodyPr/>
          <a:lstStyle/>
          <a:p>
            <a:fld id="{32637B58-87C1-446D-BDA9-B06F4BCF7782}" type="datetimeFigureOut">
              <a:rPr lang="en-US" smtClean="0"/>
              <a:t>6/6/2021</a:t>
            </a:fld>
            <a:endParaRPr lang="en-US"/>
          </a:p>
        </p:txBody>
      </p:sp>
      <p:sp>
        <p:nvSpPr>
          <p:cNvPr id="6" name="Footer Placeholder 5">
            <a:extLst>
              <a:ext uri="{FF2B5EF4-FFF2-40B4-BE49-F238E27FC236}">
                <a16:creationId xmlns:a16="http://schemas.microsoft.com/office/drawing/2014/main" id="{046CFD12-B3EC-432C-B264-8AB571CAA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F3CBBA-71B3-4857-80E7-525E89FD903F}"/>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212128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51886-4F39-4E3E-948D-DBC73F267AED}"/>
              </a:ext>
            </a:extLst>
          </p:cNvPr>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B2C7B2A-B6BE-46FD-9278-A5246BF7EEB8}"/>
              </a:ext>
            </a:extLst>
          </p:cNvPr>
          <p:cNvSpPr>
            <a:spLocks noGrp="1"/>
          </p:cNvSpPr>
          <p:nvPr>
            <p:ph type="body" idx="1"/>
          </p:nvPr>
        </p:nvSpPr>
        <p:spPr>
          <a:xfrm>
            <a:off x="839788" y="1681163"/>
            <a:ext cx="5157787"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E85295-E4B5-4D75-954F-B07A2F4CABF8}"/>
              </a:ext>
            </a:extLst>
          </p:cNvPr>
          <p:cNvSpPr>
            <a:spLocks noGrp="1"/>
          </p:cNvSpPr>
          <p:nvPr>
            <p:ph sz="half" idx="2"/>
          </p:nvPr>
        </p:nvSpPr>
        <p:spPr>
          <a:xfrm>
            <a:off x="839788" y="2635623"/>
            <a:ext cx="5157787" cy="3554039"/>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687ABF0-C78D-4589-8FA5-0D6238B4B084}"/>
              </a:ext>
            </a:extLst>
          </p:cNvPr>
          <p:cNvSpPr>
            <a:spLocks noGrp="1"/>
          </p:cNvSpPr>
          <p:nvPr>
            <p:ph type="body" sz="quarter" idx="3"/>
          </p:nvPr>
        </p:nvSpPr>
        <p:spPr>
          <a:xfrm>
            <a:off x="6172200" y="1681163"/>
            <a:ext cx="5183188"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6A4064-2E0A-4FC3-837B-14EC0EF3A652}"/>
              </a:ext>
            </a:extLst>
          </p:cNvPr>
          <p:cNvSpPr>
            <a:spLocks noGrp="1"/>
          </p:cNvSpPr>
          <p:nvPr>
            <p:ph sz="quarter" idx="4"/>
          </p:nvPr>
        </p:nvSpPr>
        <p:spPr>
          <a:xfrm>
            <a:off x="6172200" y="2635623"/>
            <a:ext cx="5183188" cy="355404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8E3C169-8D29-4CC4-9581-748178F3C00A}"/>
              </a:ext>
            </a:extLst>
          </p:cNvPr>
          <p:cNvSpPr>
            <a:spLocks noGrp="1"/>
          </p:cNvSpPr>
          <p:nvPr>
            <p:ph type="dt" sz="half" idx="10"/>
          </p:nvPr>
        </p:nvSpPr>
        <p:spPr/>
        <p:txBody>
          <a:bodyPr/>
          <a:lstStyle/>
          <a:p>
            <a:fld id="{32637B58-87C1-446D-BDA9-B06F4BCF7782}" type="datetimeFigureOut">
              <a:rPr lang="en-US" smtClean="0"/>
              <a:t>6/6/2021</a:t>
            </a:fld>
            <a:endParaRPr lang="en-US"/>
          </a:p>
        </p:txBody>
      </p:sp>
      <p:sp>
        <p:nvSpPr>
          <p:cNvPr id="8" name="Footer Placeholder 7">
            <a:extLst>
              <a:ext uri="{FF2B5EF4-FFF2-40B4-BE49-F238E27FC236}">
                <a16:creationId xmlns:a16="http://schemas.microsoft.com/office/drawing/2014/main" id="{F14EC709-AAD9-475C-AC6A-943A8E872A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0C0E3E-587D-46EB-AAF5-011C137B030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695568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3E062-B7F5-4D30-B416-1BBB4A7D0F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p>
            <a:fld id="{32637B58-87C1-446D-BDA9-B06F4BCF7782}" type="datetimeFigureOut">
              <a:rPr lang="en-US" smtClean="0"/>
              <a:t>6/6/2021</a:t>
            </a:fld>
            <a:endParaRPr lang="en-US"/>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521571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p>
            <a:fld id="{32637B58-87C1-446D-BDA9-B06F4BCF7782}" type="datetimeFigureOut">
              <a:rPr lang="en-US" smtClean="0"/>
              <a:t>6/6/2021</a:t>
            </a:fld>
            <a:endParaRPr lang="en-US"/>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733828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9F8C-8071-4BE5-AD6F-C98F481D1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4135B3-14BA-4A88-B6B3-88B77B1C63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7C3A4D-5B69-44B4-B17F-770E83F00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F1C41D-2A59-4512-8034-6DB705787D78}"/>
              </a:ext>
            </a:extLst>
          </p:cNvPr>
          <p:cNvSpPr>
            <a:spLocks noGrp="1"/>
          </p:cNvSpPr>
          <p:nvPr>
            <p:ph type="dt" sz="half" idx="10"/>
          </p:nvPr>
        </p:nvSpPr>
        <p:spPr/>
        <p:txBody>
          <a:bodyPr/>
          <a:lstStyle/>
          <a:p>
            <a:fld id="{32637B58-87C1-446D-BDA9-B06F4BCF7782}" type="datetimeFigureOut">
              <a:rPr lang="en-US" smtClean="0"/>
              <a:t>6/6/2021</a:t>
            </a:fld>
            <a:endParaRPr lang="en-US"/>
          </a:p>
        </p:txBody>
      </p:sp>
      <p:sp>
        <p:nvSpPr>
          <p:cNvPr id="6" name="Footer Placeholder 5">
            <a:extLst>
              <a:ext uri="{FF2B5EF4-FFF2-40B4-BE49-F238E27FC236}">
                <a16:creationId xmlns:a16="http://schemas.microsoft.com/office/drawing/2014/main" id="{BD85C494-778C-4EE6-9402-242E1CDD9A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5677B9-C338-4033-9AFE-B8B81C5D813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977714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B77DE-4C2E-476F-A419-57470FB66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9FD1A0-93AE-469A-ADDF-2453B64CAA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C119C9C-EF97-4910-9419-6D7202609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A87172-A64E-4C38-82ED-2A7050B0FB68}"/>
              </a:ext>
            </a:extLst>
          </p:cNvPr>
          <p:cNvSpPr>
            <a:spLocks noGrp="1"/>
          </p:cNvSpPr>
          <p:nvPr>
            <p:ph type="dt" sz="half" idx="10"/>
          </p:nvPr>
        </p:nvSpPr>
        <p:spPr/>
        <p:txBody>
          <a:bodyPr/>
          <a:lstStyle/>
          <a:p>
            <a:fld id="{32637B58-87C1-446D-BDA9-B06F4BCF7782}" type="datetimeFigureOut">
              <a:rPr lang="en-US" smtClean="0"/>
              <a:t>6/6/2021</a:t>
            </a:fld>
            <a:endParaRPr lang="en-US"/>
          </a:p>
        </p:txBody>
      </p:sp>
      <p:sp>
        <p:nvSpPr>
          <p:cNvPr id="6" name="Footer Placeholder 5">
            <a:extLst>
              <a:ext uri="{FF2B5EF4-FFF2-40B4-BE49-F238E27FC236}">
                <a16:creationId xmlns:a16="http://schemas.microsoft.com/office/drawing/2014/main" id="{BC0C3E24-28E2-4512-BEA0-DAEC5E8465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F04F0D-DA84-434D-B136-BEE9FD80AB9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647360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7A08E557-10DB-421A-876E-1AE58F8E07C4}"/>
              </a:ext>
            </a:extLst>
          </p:cNvPr>
          <p:cNvSpPr/>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ooter Placeholder 4">
            <a:extLst>
              <a:ext uri="{FF2B5EF4-FFF2-40B4-BE49-F238E27FC236}">
                <a16:creationId xmlns:a16="http://schemas.microsoft.com/office/drawing/2014/main" id="{EC2EBCA0-8609-4F35-8CA7-7AD35FDACD73}"/>
              </a:ext>
            </a:extLst>
          </p:cNvPr>
          <p:cNvSpPr>
            <a:spLocks noGrp="1"/>
          </p:cNvSpPr>
          <p:nvPr>
            <p:ph type="ftr" sz="quarter" idx="3"/>
          </p:nvPr>
        </p:nvSpPr>
        <p:spPr>
          <a:xfrm>
            <a:off x="175613" y="6434560"/>
            <a:ext cx="3428012" cy="365125"/>
          </a:xfrm>
          <a:prstGeom prst="rect">
            <a:avLst/>
          </a:prstGeom>
        </p:spPr>
        <p:txBody>
          <a:bodyPr vert="horz" lIns="91440" tIns="45720" rIns="91440" bIns="45720" rtlCol="0" anchor="ctr"/>
          <a:lstStyle>
            <a:lvl1pPr algn="l">
              <a:defRPr sz="1050" spc="50" baseline="0">
                <a:solidFill>
                  <a:schemeClr val="accent2"/>
                </a:solidFill>
                <a:latin typeface="+mn-lt"/>
              </a:defRPr>
            </a:lvl1pPr>
          </a:lstStyle>
          <a:p>
            <a:endParaRPr lang="en-US"/>
          </a:p>
        </p:txBody>
      </p:sp>
      <p:sp>
        <p:nvSpPr>
          <p:cNvPr id="2" name="Title Placeholder 1">
            <a:extLst>
              <a:ext uri="{FF2B5EF4-FFF2-40B4-BE49-F238E27FC236}">
                <a16:creationId xmlns:a16="http://schemas.microsoft.com/office/drawing/2014/main" id="{BFDA9639-38D2-4CD4-A861-F6B4C6CB99BD}"/>
              </a:ext>
            </a:extLst>
          </p:cNvPr>
          <p:cNvSpPr>
            <a:spLocks noGrp="1"/>
          </p:cNvSpPr>
          <p:nvPr>
            <p:ph type="title"/>
          </p:nvPr>
        </p:nvSpPr>
        <p:spPr>
          <a:xfrm>
            <a:off x="908775" y="590372"/>
            <a:ext cx="10202248" cy="13258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DAF00B1-16C1-47B3-A7A0-B71468312896}"/>
              </a:ext>
            </a:extLst>
          </p:cNvPr>
          <p:cNvSpPr>
            <a:spLocks noGrp="1"/>
          </p:cNvSpPr>
          <p:nvPr>
            <p:ph type="body" idx="1"/>
          </p:nvPr>
        </p:nvSpPr>
        <p:spPr>
          <a:xfrm>
            <a:off x="918825" y="1916262"/>
            <a:ext cx="10192198" cy="4133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BCF9501-5B6B-4DAF-B59D-3C129ED805AC}"/>
              </a:ext>
            </a:extLst>
          </p:cNvPr>
          <p:cNvSpPr>
            <a:spLocks noGrp="1"/>
          </p:cNvSpPr>
          <p:nvPr>
            <p:ph type="dt" sz="half" idx="2"/>
          </p:nvPr>
        </p:nvSpPr>
        <p:spPr>
          <a:xfrm>
            <a:off x="9017000" y="6433202"/>
            <a:ext cx="2374150" cy="367841"/>
          </a:xfrm>
          <a:prstGeom prst="rect">
            <a:avLst/>
          </a:prstGeom>
        </p:spPr>
        <p:txBody>
          <a:bodyPr vert="horz" lIns="91440" tIns="45720" rIns="91440" bIns="45720" rtlCol="0" anchor="ctr"/>
          <a:lstStyle>
            <a:lvl1pPr algn="r">
              <a:defRPr sz="1050" spc="50" baseline="0">
                <a:solidFill>
                  <a:srgbClr val="FFFFFF"/>
                </a:solidFill>
                <a:latin typeface="+mn-lt"/>
              </a:defRPr>
            </a:lvl1pPr>
          </a:lstStyle>
          <a:p>
            <a:fld id="{32637B58-87C1-446D-BDA9-B06F4BCF7782}" type="datetimeFigureOut">
              <a:rPr lang="en-US" smtClean="0"/>
              <a:pPr/>
              <a:t>6/6/2021</a:t>
            </a:fld>
            <a:endParaRPr lang="en-US" dirty="0"/>
          </a:p>
        </p:txBody>
      </p:sp>
      <p:sp>
        <p:nvSpPr>
          <p:cNvPr id="6" name="Slide Number Placeholder 5">
            <a:extLst>
              <a:ext uri="{FF2B5EF4-FFF2-40B4-BE49-F238E27FC236}">
                <a16:creationId xmlns:a16="http://schemas.microsoft.com/office/drawing/2014/main" id="{37685DBD-B7AE-41D8-8CF1-B21CD58E1B45}"/>
              </a:ext>
            </a:extLst>
          </p:cNvPr>
          <p:cNvSpPr>
            <a:spLocks noGrp="1"/>
          </p:cNvSpPr>
          <p:nvPr>
            <p:ph type="sldNum" sz="quarter" idx="4"/>
          </p:nvPr>
        </p:nvSpPr>
        <p:spPr>
          <a:xfrm>
            <a:off x="11391150" y="6433203"/>
            <a:ext cx="693263" cy="367842"/>
          </a:xfrm>
          <a:prstGeom prst="rect">
            <a:avLst/>
          </a:prstGeom>
        </p:spPr>
        <p:txBody>
          <a:bodyPr vert="horz" lIns="91440" tIns="45720" rIns="91440" bIns="45720" rtlCol="0" anchor="ctr"/>
          <a:lstStyle>
            <a:lvl1pPr algn="r">
              <a:defRPr sz="2000">
                <a:solidFill>
                  <a:srgbClr val="FFFFFF"/>
                </a:solidFill>
                <a:latin typeface="+mj-lt"/>
              </a:defRPr>
            </a:lvl1pPr>
          </a:lstStyle>
          <a:p>
            <a:fld id="{08AB70BE-1769-45B8-85A6-0C837432C7E6}" type="slidenum">
              <a:rPr lang="en-US" smtClean="0"/>
              <a:pPr/>
              <a:t>‹#›</a:t>
            </a:fld>
            <a:endParaRPr lang="en-US"/>
          </a:p>
        </p:txBody>
      </p:sp>
    </p:spTree>
    <p:extLst>
      <p:ext uri="{BB962C8B-B14F-4D97-AF65-F5344CB8AC3E}">
        <p14:creationId xmlns:p14="http://schemas.microsoft.com/office/powerpoint/2010/main" val="33776325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000" kern="1200">
          <a:solidFill>
            <a:schemeClr val="accent2"/>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5"/>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120000"/>
        </a:lnSpc>
        <a:spcBef>
          <a:spcPts val="500"/>
        </a:spcBef>
        <a:buClr>
          <a:schemeClr val="accent5"/>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20000"/>
        </a:lnSpc>
        <a:spcBef>
          <a:spcPts val="500"/>
        </a:spcBef>
        <a:buClr>
          <a:schemeClr val="accent5"/>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2736">
          <p15:clr>
            <a:srgbClr val="F26B43"/>
          </p15:clr>
        </p15:guide>
        <p15:guide id="4" orient="horz" pos="3312">
          <p15:clr>
            <a:srgbClr val="F26B43"/>
          </p15:clr>
        </p15:guide>
        <p15:guide id="5" orient="horz" pos="432">
          <p15:clr>
            <a:srgbClr val="F26B43"/>
          </p15:clr>
        </p15:guide>
        <p15:guide id="7" pos="4416">
          <p15:clr>
            <a:srgbClr val="F26B43"/>
          </p15:clr>
        </p15:guide>
        <p15:guide id="8" pos="5568">
          <p15:clr>
            <a:srgbClr val="F26B43"/>
          </p15:clr>
        </p15:guide>
        <p15:guide id="9" pos="7296">
          <p15:clr>
            <a:srgbClr val="F26B43"/>
          </p15:clr>
        </p15:guide>
        <p15:guide id="10" pos="2688">
          <p15:clr>
            <a:srgbClr val="F26B43"/>
          </p15:clr>
        </p15:guide>
        <p15:guide id="11" pos="1536">
          <p15:clr>
            <a:srgbClr val="F26B43"/>
          </p15:clr>
        </p15:guide>
        <p15:guide id="12" pos="384">
          <p15:clr>
            <a:srgbClr val="F26B43"/>
          </p15:clr>
        </p15:guide>
        <p15:guide id="13" pos="2112">
          <p15:clr>
            <a:srgbClr val="F26B43"/>
          </p15:clr>
        </p15:guide>
        <p15:guide id="14" pos="4992">
          <p15:clr>
            <a:srgbClr val="F26B43"/>
          </p15:clr>
        </p15:guide>
        <p15:guide id="15" pos="6720">
          <p15:clr>
            <a:srgbClr val="F26B43"/>
          </p15:clr>
        </p15:guide>
        <p15:guide id="16" pos="960">
          <p15:clr>
            <a:srgbClr val="F26B43"/>
          </p15:clr>
        </p15:guide>
        <p15:guide id="17" pos="3264">
          <p15:clr>
            <a:srgbClr val="F26B43"/>
          </p15:clr>
        </p15:guide>
        <p15:guide id="18" orient="horz" pos="1008">
          <p15:clr>
            <a:srgbClr val="F26B43"/>
          </p15:clr>
        </p15:guide>
        <p15:guide id="19" orient="horz" pos="3888">
          <p15:clr>
            <a:srgbClr val="F26B43"/>
          </p15:clr>
        </p15:guide>
        <p15:guide id="20" pos="6144">
          <p15:clr>
            <a:srgbClr val="F26B43"/>
          </p15:clr>
        </p15:guide>
        <p15:guide id="21" orient="horz" pos="1584">
          <p15:clr>
            <a:srgbClr val="F26B43"/>
          </p15:clr>
        </p15:guide>
        <p15:guide id="22" pos="576">
          <p15:clr>
            <a:srgbClr val="F26B43"/>
          </p15:clr>
        </p15:guide>
        <p15:guide id="23" pos="7104">
          <p15:clr>
            <a:srgbClr val="F26B43"/>
          </p15:clr>
        </p15:guide>
        <p15:guide id="24" pos="768">
          <p15:clr>
            <a:srgbClr val="F26B43"/>
          </p15:clr>
        </p15:guide>
        <p15:guide id="25" pos="691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bible.knowing-jesus.com/Matthew/25/14,15"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F4872A9-B8AB-4468-A644-63D8946D62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0C09AB9-049D-4CCE-84FB-B46523237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924799" cy="68681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713E6233-9967-4153-AB16-C0F43A6405C8}"/>
              </a:ext>
            </a:extLst>
          </p:cNvPr>
          <p:cNvPicPr>
            <a:picLocks noChangeAspect="1"/>
          </p:cNvPicPr>
          <p:nvPr/>
        </p:nvPicPr>
        <p:blipFill>
          <a:blip r:embed="rId2"/>
          <a:stretch>
            <a:fillRect/>
          </a:stretch>
        </p:blipFill>
        <p:spPr>
          <a:xfrm>
            <a:off x="8611737" y="1804928"/>
            <a:ext cx="2970663" cy="2958129"/>
          </a:xfrm>
          <a:prstGeom prst="rect">
            <a:avLst/>
          </a:prstGeom>
        </p:spPr>
      </p:pic>
      <p:sp>
        <p:nvSpPr>
          <p:cNvPr id="2" name="Title 1">
            <a:extLst>
              <a:ext uri="{FF2B5EF4-FFF2-40B4-BE49-F238E27FC236}">
                <a16:creationId xmlns:a16="http://schemas.microsoft.com/office/drawing/2014/main" id="{92DBA032-6E7A-422D-9600-5128856D2AD1}"/>
              </a:ext>
            </a:extLst>
          </p:cNvPr>
          <p:cNvSpPr>
            <a:spLocks noGrp="1"/>
          </p:cNvSpPr>
          <p:nvPr>
            <p:ph type="ctrTitle"/>
          </p:nvPr>
        </p:nvSpPr>
        <p:spPr>
          <a:xfrm>
            <a:off x="914400" y="685800"/>
            <a:ext cx="6045958" cy="3657600"/>
          </a:xfrm>
        </p:spPr>
        <p:txBody>
          <a:bodyPr>
            <a:normAutofit/>
          </a:bodyPr>
          <a:lstStyle/>
          <a:p>
            <a:r>
              <a:rPr lang="en-US">
                <a:solidFill>
                  <a:srgbClr val="FFFFFF"/>
                </a:solidFill>
              </a:rPr>
              <a:t>Marks of a Healthy Church</a:t>
            </a:r>
          </a:p>
        </p:txBody>
      </p:sp>
      <p:sp>
        <p:nvSpPr>
          <p:cNvPr id="15" name="Freeform: Shape 14">
            <a:extLst>
              <a:ext uri="{FF2B5EF4-FFF2-40B4-BE49-F238E27FC236}">
                <a16:creationId xmlns:a16="http://schemas.microsoft.com/office/drawing/2014/main" id="{1955AA43-884C-4A56-A86B-FAF15EB5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742700" y="3259556"/>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6">
            <a:extLst>
              <a:ext uri="{FF2B5EF4-FFF2-40B4-BE49-F238E27FC236}">
                <a16:creationId xmlns:a16="http://schemas.microsoft.com/office/drawing/2014/main" id="{8398466B-CED3-4787-ACF2-13E617B757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742700" y="3259556"/>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385A0392-ABDE-42B7-9537-2C8C783EFB35}"/>
              </a:ext>
            </a:extLst>
          </p:cNvPr>
          <p:cNvSpPr>
            <a:spLocks noGrp="1"/>
          </p:cNvSpPr>
          <p:nvPr>
            <p:ph type="subTitle" idx="1"/>
          </p:nvPr>
        </p:nvSpPr>
        <p:spPr>
          <a:xfrm>
            <a:off x="914400" y="4688006"/>
            <a:ext cx="5349922" cy="955343"/>
          </a:xfrm>
        </p:spPr>
        <p:txBody>
          <a:bodyPr>
            <a:normAutofit fontScale="55000" lnSpcReduction="20000"/>
          </a:bodyPr>
          <a:lstStyle/>
          <a:p>
            <a:r>
              <a:rPr lang="en-US" sz="4000" dirty="0">
                <a:solidFill>
                  <a:srgbClr val="FFFFFF"/>
                </a:solidFill>
              </a:rPr>
              <a:t>Pastor J. Scott Piper</a:t>
            </a:r>
          </a:p>
          <a:p>
            <a:r>
              <a:rPr lang="en-US" sz="4000" dirty="0">
                <a:solidFill>
                  <a:srgbClr val="FFFFFF"/>
                </a:solidFill>
              </a:rPr>
              <a:t>June 6. 2021</a:t>
            </a:r>
          </a:p>
        </p:txBody>
      </p:sp>
    </p:spTree>
    <p:extLst>
      <p:ext uri="{BB962C8B-B14F-4D97-AF65-F5344CB8AC3E}">
        <p14:creationId xmlns:p14="http://schemas.microsoft.com/office/powerpoint/2010/main" val="2480152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8354E4A1-6024-4D18-89EA-EB7EF53D3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EFA0B0F3-4BE3-414F-BF92-563F722B1F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56" y="0"/>
            <a:ext cx="12186844" cy="2128964"/>
          </a:xfrm>
          <a:custGeom>
            <a:avLst/>
            <a:gdLst>
              <a:gd name="connsiteX0" fmla="*/ 0 w 12186844"/>
              <a:gd name="connsiteY0" fmla="*/ 0 h 2128964"/>
              <a:gd name="connsiteX1" fmla="*/ 12186844 w 12186844"/>
              <a:gd name="connsiteY1" fmla="*/ 0 h 2128964"/>
              <a:gd name="connsiteX2" fmla="*/ 12186844 w 12186844"/>
              <a:gd name="connsiteY2" fmla="*/ 2128964 h 2128964"/>
              <a:gd name="connsiteX3" fmla="*/ 2247277 w 12186844"/>
              <a:gd name="connsiteY3" fmla="*/ 2128964 h 2128964"/>
              <a:gd name="connsiteX4" fmla="*/ 2326545 w 12186844"/>
              <a:gd name="connsiteY4" fmla="*/ 2125211 h 2128964"/>
              <a:gd name="connsiteX5" fmla="*/ 2191729 w 12186844"/>
              <a:gd name="connsiteY5" fmla="*/ 2118828 h 2128964"/>
              <a:gd name="connsiteX6" fmla="*/ 66975 w 12186844"/>
              <a:gd name="connsiteY6" fmla="*/ 349781 h 2128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6844" h="2128964">
                <a:moveTo>
                  <a:pt x="0" y="0"/>
                </a:moveTo>
                <a:lnTo>
                  <a:pt x="12186844" y="0"/>
                </a:lnTo>
                <a:lnTo>
                  <a:pt x="12186844" y="2128964"/>
                </a:lnTo>
                <a:lnTo>
                  <a:pt x="2247277" y="2128964"/>
                </a:lnTo>
                <a:lnTo>
                  <a:pt x="2326545" y="2125211"/>
                </a:lnTo>
                <a:lnTo>
                  <a:pt x="2191729" y="2118828"/>
                </a:lnTo>
                <a:cubicBezTo>
                  <a:pt x="1174891" y="2022044"/>
                  <a:pt x="338983" y="1304706"/>
                  <a:pt x="66975" y="34978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3B544EC4-1768-4207-B2BF-E806799528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33672" y="0"/>
            <a:ext cx="2353172" cy="2431959"/>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1B4AEC-C548-4075-B9BF-5F97D63F89C1}"/>
              </a:ext>
            </a:extLst>
          </p:cNvPr>
          <p:cNvSpPr>
            <a:spLocks noGrp="1"/>
          </p:cNvSpPr>
          <p:nvPr>
            <p:ph type="title"/>
          </p:nvPr>
        </p:nvSpPr>
        <p:spPr>
          <a:xfrm>
            <a:off x="914400" y="484497"/>
            <a:ext cx="9753600" cy="1239528"/>
          </a:xfrm>
        </p:spPr>
        <p:txBody>
          <a:bodyPr vert="horz" lIns="91440" tIns="45720" rIns="91440" bIns="45720" rtlCol="0" anchor="ctr">
            <a:normAutofit/>
          </a:bodyPr>
          <a:lstStyle/>
          <a:p>
            <a:r>
              <a:rPr lang="en-US" dirty="0">
                <a:solidFill>
                  <a:srgbClr val="FFFFFF"/>
                </a:solidFill>
              </a:rPr>
              <a:t>Embrace the Person  -  “I”</a:t>
            </a:r>
          </a:p>
        </p:txBody>
      </p:sp>
      <p:sp>
        <p:nvSpPr>
          <p:cNvPr id="4" name="TextBox 3">
            <a:extLst>
              <a:ext uri="{FF2B5EF4-FFF2-40B4-BE49-F238E27FC236}">
                <a16:creationId xmlns:a16="http://schemas.microsoft.com/office/drawing/2014/main" id="{8383A37B-1AA2-4DE7-8806-12DC9E5E0270}"/>
              </a:ext>
            </a:extLst>
          </p:cNvPr>
          <p:cNvSpPr txBox="1"/>
          <p:nvPr/>
        </p:nvSpPr>
        <p:spPr>
          <a:xfrm>
            <a:off x="5156" y="2128964"/>
            <a:ext cx="12186844" cy="4729036"/>
          </a:xfrm>
          <a:prstGeom prst="rect">
            <a:avLst/>
          </a:prstGeom>
        </p:spPr>
        <p:txBody>
          <a:bodyPr vert="horz" lIns="91440" tIns="45720" rIns="91440" bIns="45720" rtlCol="0">
            <a:normAutofit fontScale="92500" lnSpcReduction="20000"/>
          </a:bodyPr>
          <a:lstStyle/>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Jesus use people, programs, buildings, etc.</a:t>
            </a:r>
          </a:p>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We know biblically that is how Christ works</a:t>
            </a:r>
          </a:p>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“…He gave some as apostles, and some as prophets, and some as evangelists, and some as pastors and teachers, for the equipping of the saints for the work of service, to the building up of the body of Christ…” Ephesians 4:11,12</a:t>
            </a:r>
          </a:p>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Jesus Christ is ultimately the one who builds the Church</a:t>
            </a:r>
          </a:p>
          <a:p>
            <a:pPr>
              <a:lnSpc>
                <a:spcPct val="120000"/>
              </a:lnSpc>
              <a:spcAft>
                <a:spcPts val="600"/>
              </a:spcAft>
              <a:buClr>
                <a:schemeClr val="accent5"/>
              </a:buClr>
            </a:pPr>
            <a:endParaRPr lang="en-US" sz="4000" dirty="0">
              <a:solidFill>
                <a:schemeClr val="tx2"/>
              </a:solidFill>
            </a:endParaRPr>
          </a:p>
          <a:p>
            <a:pPr indent="-228600">
              <a:lnSpc>
                <a:spcPct val="120000"/>
              </a:lnSpc>
              <a:spcAft>
                <a:spcPts val="600"/>
              </a:spcAft>
              <a:buClr>
                <a:schemeClr val="accent5"/>
              </a:buClr>
              <a:buFont typeface="Arial" panose="020B0604020202020204" pitchFamily="34" charset="0"/>
              <a:buChar char="•"/>
            </a:pPr>
            <a:endParaRPr lang="en-US" sz="4000" dirty="0">
              <a:solidFill>
                <a:schemeClr val="tx2"/>
              </a:solidFill>
            </a:endParaRPr>
          </a:p>
        </p:txBody>
      </p:sp>
    </p:spTree>
    <p:extLst>
      <p:ext uri="{BB962C8B-B14F-4D97-AF65-F5344CB8AC3E}">
        <p14:creationId xmlns:p14="http://schemas.microsoft.com/office/powerpoint/2010/main" val="2439530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93058-F02C-4577-A65D-A934AC5CD9AC}"/>
              </a:ext>
            </a:extLst>
          </p:cNvPr>
          <p:cNvSpPr>
            <a:spLocks noGrp="1"/>
          </p:cNvSpPr>
          <p:nvPr>
            <p:ph type="title"/>
          </p:nvPr>
        </p:nvSpPr>
        <p:spPr/>
        <p:txBody>
          <a:bodyPr/>
          <a:lstStyle/>
          <a:p>
            <a:r>
              <a:rPr lang="en-US" dirty="0"/>
              <a:t>Embrace the Process – “Will Build”</a:t>
            </a:r>
          </a:p>
        </p:txBody>
      </p:sp>
      <p:sp>
        <p:nvSpPr>
          <p:cNvPr id="3" name="Content Placeholder 2">
            <a:extLst>
              <a:ext uri="{FF2B5EF4-FFF2-40B4-BE49-F238E27FC236}">
                <a16:creationId xmlns:a16="http://schemas.microsoft.com/office/drawing/2014/main" id="{85F746B1-99A2-4648-A75B-9AD7ABFDE17B}"/>
              </a:ext>
            </a:extLst>
          </p:cNvPr>
          <p:cNvSpPr>
            <a:spLocks noGrp="1"/>
          </p:cNvSpPr>
          <p:nvPr>
            <p:ph idx="1"/>
          </p:nvPr>
        </p:nvSpPr>
        <p:spPr>
          <a:xfrm>
            <a:off x="668022" y="1815170"/>
            <a:ext cx="10389326" cy="4916555"/>
          </a:xfrm>
        </p:spPr>
        <p:txBody>
          <a:bodyPr>
            <a:normAutofit fontScale="92500" lnSpcReduction="20000"/>
          </a:bodyPr>
          <a:lstStyle/>
          <a:p>
            <a:pPr marL="0" marR="0" lvl="0" indent="-228600" algn="l" defTabSz="914400" rtl="0" eaLnBrk="1" fontAlgn="auto" latinLnBrk="0" hangingPunct="1">
              <a:lnSpc>
                <a:spcPct val="120000"/>
              </a:lnSpc>
              <a:spcBef>
                <a:spcPts val="0"/>
              </a:spcBef>
              <a:spcAft>
                <a:spcPts val="600"/>
              </a:spcAft>
              <a:buClr>
                <a:srgbClr val="F48E7C"/>
              </a:buClr>
              <a:buSzTx/>
              <a:buFont typeface="Arial" panose="020B0604020202020204" pitchFamily="34" charset="0"/>
              <a:buChar char="•"/>
              <a:tabLst/>
              <a:defRPr/>
            </a:pPr>
            <a:r>
              <a:rPr kumimoji="0" lang="en-US" sz="4000" b="0" i="0" u="none" strike="noStrike" kern="1200" cap="none" spc="0" normalizeH="0" baseline="0" noProof="0" dirty="0">
                <a:ln>
                  <a:noFill/>
                </a:ln>
                <a:solidFill>
                  <a:srgbClr val="09283F"/>
                </a:solidFill>
                <a:effectLst/>
                <a:uLnTx/>
                <a:uFillTx/>
                <a:latin typeface="Arial Nova Light"/>
                <a:ea typeface="+mn-ea"/>
                <a:cs typeface="+mn-cs"/>
              </a:rPr>
              <a:t>Future Active Indicative - 1</a:t>
            </a:r>
            <a:r>
              <a:rPr kumimoji="0" lang="en-US" sz="4000" b="0" i="0" u="none" strike="noStrike" kern="1200" cap="none" spc="0" normalizeH="0" baseline="30000" noProof="0" dirty="0">
                <a:ln>
                  <a:noFill/>
                </a:ln>
                <a:solidFill>
                  <a:srgbClr val="09283F"/>
                </a:solidFill>
                <a:effectLst/>
                <a:uLnTx/>
                <a:uFillTx/>
                <a:latin typeface="Arial Nova Light"/>
                <a:ea typeface="+mn-ea"/>
                <a:cs typeface="+mn-cs"/>
              </a:rPr>
              <a:t>st</a:t>
            </a:r>
            <a:r>
              <a:rPr kumimoji="0" lang="en-US" sz="4000" b="0" i="0" u="none" strike="noStrike" kern="1200" cap="none" spc="0" normalizeH="0" baseline="0" noProof="0" dirty="0">
                <a:ln>
                  <a:noFill/>
                </a:ln>
                <a:solidFill>
                  <a:srgbClr val="09283F"/>
                </a:solidFill>
                <a:effectLst/>
                <a:uLnTx/>
                <a:uFillTx/>
                <a:latin typeface="Arial Nova Light"/>
                <a:ea typeface="+mn-ea"/>
                <a:cs typeface="+mn-cs"/>
              </a:rPr>
              <a:t> person  singular</a:t>
            </a:r>
          </a:p>
          <a:p>
            <a:pPr marL="0" marR="0" lvl="0" indent="-228600" algn="l" defTabSz="914400" rtl="0" eaLnBrk="1" fontAlgn="auto" latinLnBrk="0" hangingPunct="1">
              <a:lnSpc>
                <a:spcPct val="120000"/>
              </a:lnSpc>
              <a:spcBef>
                <a:spcPts val="0"/>
              </a:spcBef>
              <a:spcAft>
                <a:spcPts val="600"/>
              </a:spcAft>
              <a:buClr>
                <a:srgbClr val="F48E7C"/>
              </a:buClr>
              <a:buSzTx/>
              <a:buFont typeface="Arial" panose="020B0604020202020204" pitchFamily="34" charset="0"/>
              <a:buChar char="•"/>
              <a:tabLst/>
              <a:defRPr/>
            </a:pPr>
            <a:r>
              <a:rPr kumimoji="0" lang="en-US" sz="4000" b="0" i="0" u="none" strike="noStrike" kern="1200" cap="none" spc="0" normalizeH="0" baseline="0" noProof="0" dirty="0">
                <a:ln>
                  <a:noFill/>
                </a:ln>
                <a:solidFill>
                  <a:srgbClr val="09283F"/>
                </a:solidFill>
                <a:effectLst/>
                <a:uLnTx/>
                <a:uFillTx/>
                <a:latin typeface="Arial Nova Light"/>
                <a:ea typeface="+mn-ea"/>
                <a:cs typeface="+mn-cs"/>
              </a:rPr>
              <a:t>Future to the moment Jesus spoke it</a:t>
            </a:r>
          </a:p>
          <a:p>
            <a:pPr marL="0" marR="0" lvl="0" indent="-228600" algn="l" defTabSz="914400" rtl="0" eaLnBrk="1" fontAlgn="auto" latinLnBrk="0" hangingPunct="1">
              <a:lnSpc>
                <a:spcPct val="120000"/>
              </a:lnSpc>
              <a:spcBef>
                <a:spcPts val="0"/>
              </a:spcBef>
              <a:spcAft>
                <a:spcPts val="600"/>
              </a:spcAft>
              <a:buClr>
                <a:srgbClr val="F48E7C"/>
              </a:buClr>
              <a:buSzTx/>
              <a:buFont typeface="Arial" panose="020B0604020202020204" pitchFamily="34" charset="0"/>
              <a:buChar char="•"/>
              <a:tabLst/>
              <a:defRPr/>
            </a:pPr>
            <a:r>
              <a:rPr kumimoji="0" lang="en-US" sz="4000" b="0" i="0" u="none" strike="noStrike" kern="1200" cap="none" spc="0" normalizeH="0" baseline="0" noProof="0" dirty="0">
                <a:ln>
                  <a:noFill/>
                </a:ln>
                <a:solidFill>
                  <a:srgbClr val="09283F"/>
                </a:solidFill>
                <a:effectLst/>
                <a:uLnTx/>
                <a:uFillTx/>
                <a:latin typeface="Arial Nova Light"/>
                <a:ea typeface="+mn-ea"/>
                <a:cs typeface="+mn-cs"/>
              </a:rPr>
              <a:t>Stated with certainty – It rest on Him</a:t>
            </a:r>
          </a:p>
          <a:p>
            <a:pPr marL="0" marR="0" lvl="0" indent="-228600" algn="l" defTabSz="914400" rtl="0" eaLnBrk="1" fontAlgn="auto" latinLnBrk="0" hangingPunct="1">
              <a:lnSpc>
                <a:spcPct val="120000"/>
              </a:lnSpc>
              <a:spcBef>
                <a:spcPts val="0"/>
              </a:spcBef>
              <a:spcAft>
                <a:spcPts val="600"/>
              </a:spcAft>
              <a:buClr>
                <a:srgbClr val="F48E7C"/>
              </a:buClr>
              <a:buSzTx/>
              <a:buFont typeface="Arial" panose="020B0604020202020204" pitchFamily="34" charset="0"/>
              <a:buChar char="•"/>
              <a:tabLst/>
              <a:defRPr/>
            </a:pPr>
            <a:r>
              <a:rPr kumimoji="0" lang="en-US" sz="4000" b="0" i="0" u="none" strike="noStrike" kern="1200" cap="none" spc="0" normalizeH="0" baseline="0" noProof="0" dirty="0">
                <a:ln>
                  <a:noFill/>
                </a:ln>
                <a:solidFill>
                  <a:srgbClr val="09283F"/>
                </a:solidFill>
                <a:effectLst/>
                <a:uLnTx/>
                <a:uFillTx/>
                <a:latin typeface="Arial Nova Light"/>
                <a:ea typeface="+mn-ea"/>
                <a:cs typeface="+mn-cs"/>
              </a:rPr>
              <a:t>Has yet to be completed – looks like He is losing</a:t>
            </a:r>
          </a:p>
          <a:p>
            <a:pPr marL="0" marR="0" lvl="0" indent="-228600" algn="l" defTabSz="914400" rtl="0" eaLnBrk="1" fontAlgn="auto" latinLnBrk="0" hangingPunct="1">
              <a:lnSpc>
                <a:spcPct val="120000"/>
              </a:lnSpc>
              <a:spcBef>
                <a:spcPts val="0"/>
              </a:spcBef>
              <a:spcAft>
                <a:spcPts val="600"/>
              </a:spcAft>
              <a:buClr>
                <a:srgbClr val="F48E7C"/>
              </a:buClr>
              <a:buSzTx/>
              <a:buFont typeface="Arial" panose="020B0604020202020204" pitchFamily="34" charset="0"/>
              <a:buChar char="•"/>
              <a:tabLst/>
              <a:defRPr/>
            </a:pPr>
            <a:r>
              <a:rPr kumimoji="0" lang="en-US" sz="4000" b="0" i="0" u="none" strike="noStrike" kern="1200" cap="none" spc="0" normalizeH="0" baseline="0" noProof="0" dirty="0">
                <a:ln>
                  <a:noFill/>
                </a:ln>
                <a:solidFill>
                  <a:srgbClr val="09283F"/>
                </a:solidFill>
                <a:effectLst/>
                <a:uLnTx/>
                <a:uFillTx/>
                <a:latin typeface="Arial Nova Light"/>
                <a:ea typeface="+mn-ea"/>
                <a:cs typeface="+mn-cs"/>
              </a:rPr>
              <a:t>Either Jesus lied, failed, or it is “in process”</a:t>
            </a:r>
          </a:p>
          <a:p>
            <a:pPr marL="0" marR="0" lvl="0" indent="-228600" algn="l" defTabSz="914400" rtl="0" eaLnBrk="1" fontAlgn="auto" latinLnBrk="0" hangingPunct="1">
              <a:lnSpc>
                <a:spcPct val="120000"/>
              </a:lnSpc>
              <a:spcBef>
                <a:spcPts val="0"/>
              </a:spcBef>
              <a:spcAft>
                <a:spcPts val="600"/>
              </a:spcAft>
              <a:buClr>
                <a:srgbClr val="F48E7C"/>
              </a:buClr>
              <a:buSzTx/>
              <a:buFont typeface="Arial" panose="020B0604020202020204" pitchFamily="34" charset="0"/>
              <a:buChar char="•"/>
              <a:tabLst/>
              <a:defRPr/>
            </a:pPr>
            <a:r>
              <a:rPr lang="en-US" sz="4000" dirty="0">
                <a:solidFill>
                  <a:srgbClr val="09283F"/>
                </a:solidFill>
                <a:latin typeface="Arial Nova Light"/>
              </a:rPr>
              <a:t>It is a process – souls are still being added</a:t>
            </a:r>
          </a:p>
          <a:p>
            <a:pPr marL="0" marR="0" lvl="0" indent="-228600" algn="l" defTabSz="914400" rtl="0" eaLnBrk="1" fontAlgn="auto" latinLnBrk="0" hangingPunct="1">
              <a:lnSpc>
                <a:spcPct val="120000"/>
              </a:lnSpc>
              <a:spcBef>
                <a:spcPts val="0"/>
              </a:spcBef>
              <a:spcAft>
                <a:spcPts val="600"/>
              </a:spcAft>
              <a:buClr>
                <a:srgbClr val="F48E7C"/>
              </a:buClr>
              <a:buSzTx/>
              <a:buFont typeface="Arial" panose="020B0604020202020204" pitchFamily="34" charset="0"/>
              <a:buChar char="•"/>
              <a:tabLst/>
              <a:defRPr/>
            </a:pPr>
            <a:r>
              <a:rPr kumimoji="0" lang="en-US" sz="4000" b="0" i="0" u="none" strike="noStrike" kern="1200" cap="none" spc="0" normalizeH="0" baseline="0" noProof="0" dirty="0">
                <a:ln>
                  <a:noFill/>
                </a:ln>
                <a:solidFill>
                  <a:srgbClr val="09283F"/>
                </a:solidFill>
                <a:effectLst/>
                <a:uLnTx/>
                <a:uFillTx/>
                <a:latin typeface="Arial Nova Light"/>
                <a:ea typeface="+mn-ea"/>
                <a:cs typeface="+mn-cs"/>
              </a:rPr>
              <a:t>“He who began a good work in you…” Phil. 1:6</a:t>
            </a:r>
          </a:p>
          <a:p>
            <a:pPr marL="0" marR="0" lvl="0" indent="-228600" algn="l" defTabSz="914400" rtl="0" eaLnBrk="1" fontAlgn="auto" latinLnBrk="0" hangingPunct="1">
              <a:lnSpc>
                <a:spcPct val="120000"/>
              </a:lnSpc>
              <a:spcBef>
                <a:spcPts val="0"/>
              </a:spcBef>
              <a:spcAft>
                <a:spcPts val="600"/>
              </a:spcAft>
              <a:buClr>
                <a:srgbClr val="F48E7C"/>
              </a:buClr>
              <a:buSzTx/>
              <a:buFont typeface="Arial" panose="020B0604020202020204" pitchFamily="34" charset="0"/>
              <a:buChar char="•"/>
              <a:tabLst/>
              <a:defRPr/>
            </a:pPr>
            <a:endParaRPr kumimoji="0" lang="en-US" sz="4000" b="0" i="0" u="none" strike="noStrike" kern="1200" cap="none" spc="0" normalizeH="0" baseline="0" noProof="0" dirty="0">
              <a:ln>
                <a:noFill/>
              </a:ln>
              <a:solidFill>
                <a:srgbClr val="09283F"/>
              </a:solidFill>
              <a:effectLst/>
              <a:uLnTx/>
              <a:uFillTx/>
              <a:latin typeface="Arial Nova Light"/>
              <a:ea typeface="+mn-ea"/>
              <a:cs typeface="+mn-cs"/>
            </a:endParaRPr>
          </a:p>
          <a:p>
            <a:endParaRPr lang="en-US" dirty="0"/>
          </a:p>
        </p:txBody>
      </p:sp>
    </p:spTree>
    <p:extLst>
      <p:ext uri="{BB962C8B-B14F-4D97-AF65-F5344CB8AC3E}">
        <p14:creationId xmlns:p14="http://schemas.microsoft.com/office/powerpoint/2010/main" val="3388724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93058-F02C-4577-A65D-A934AC5CD9AC}"/>
              </a:ext>
            </a:extLst>
          </p:cNvPr>
          <p:cNvSpPr>
            <a:spLocks noGrp="1"/>
          </p:cNvSpPr>
          <p:nvPr>
            <p:ph type="title"/>
          </p:nvPr>
        </p:nvSpPr>
        <p:spPr/>
        <p:txBody>
          <a:bodyPr/>
          <a:lstStyle/>
          <a:p>
            <a:r>
              <a:rPr lang="en-US" dirty="0"/>
              <a:t>Embrace the Possession - “My”</a:t>
            </a:r>
          </a:p>
        </p:txBody>
      </p:sp>
      <p:sp>
        <p:nvSpPr>
          <p:cNvPr id="3" name="Content Placeholder 2">
            <a:extLst>
              <a:ext uri="{FF2B5EF4-FFF2-40B4-BE49-F238E27FC236}">
                <a16:creationId xmlns:a16="http://schemas.microsoft.com/office/drawing/2014/main" id="{85F746B1-99A2-4648-A75B-9AD7ABFDE17B}"/>
              </a:ext>
            </a:extLst>
          </p:cNvPr>
          <p:cNvSpPr>
            <a:spLocks noGrp="1"/>
          </p:cNvSpPr>
          <p:nvPr>
            <p:ph idx="1"/>
          </p:nvPr>
        </p:nvSpPr>
        <p:spPr>
          <a:xfrm>
            <a:off x="668022" y="1719376"/>
            <a:ext cx="10389326" cy="4916555"/>
          </a:xfrm>
        </p:spPr>
        <p:txBody>
          <a:bodyPr>
            <a:normAutofit/>
          </a:bodyPr>
          <a:lstStyle/>
          <a:p>
            <a:pPr marL="0" marR="0" lvl="0" indent="-228600" algn="l" defTabSz="914400" rtl="0" eaLnBrk="1" fontAlgn="auto" latinLnBrk="0" hangingPunct="1">
              <a:lnSpc>
                <a:spcPct val="120000"/>
              </a:lnSpc>
              <a:spcBef>
                <a:spcPts val="0"/>
              </a:spcBef>
              <a:spcAft>
                <a:spcPts val="600"/>
              </a:spcAft>
              <a:buClr>
                <a:srgbClr val="F48E7C"/>
              </a:buClr>
              <a:buSzTx/>
              <a:buFont typeface="Arial" panose="020B0604020202020204" pitchFamily="34" charset="0"/>
              <a:buChar char="•"/>
              <a:tabLst/>
              <a:defRPr/>
            </a:pPr>
            <a:r>
              <a:rPr kumimoji="0" lang="en-US" sz="4000" b="0" i="0" u="none" strike="noStrike" kern="1200" cap="none" spc="0" normalizeH="0" baseline="0" noProof="0" dirty="0">
                <a:ln>
                  <a:noFill/>
                </a:ln>
                <a:solidFill>
                  <a:srgbClr val="09283F"/>
                </a:solidFill>
                <a:effectLst/>
                <a:uLnTx/>
                <a:uFillTx/>
                <a:latin typeface="Arial Nova Light"/>
                <a:ea typeface="+mn-ea"/>
                <a:cs typeface="+mn-cs"/>
              </a:rPr>
              <a:t>The Church belongs to Jesus Christ</a:t>
            </a:r>
          </a:p>
          <a:p>
            <a:pPr marL="0" marR="0" lvl="0" indent="-228600" algn="l" defTabSz="914400" rtl="0" eaLnBrk="1" fontAlgn="auto" latinLnBrk="0" hangingPunct="1">
              <a:lnSpc>
                <a:spcPct val="120000"/>
              </a:lnSpc>
              <a:spcBef>
                <a:spcPts val="0"/>
              </a:spcBef>
              <a:spcAft>
                <a:spcPts val="600"/>
              </a:spcAft>
              <a:buClr>
                <a:srgbClr val="F48E7C"/>
              </a:buClr>
              <a:buSzTx/>
              <a:buFont typeface="Arial" panose="020B0604020202020204" pitchFamily="34" charset="0"/>
              <a:buChar char="•"/>
              <a:tabLst/>
              <a:defRPr/>
            </a:pPr>
            <a:r>
              <a:rPr kumimoji="0" lang="en-US" sz="4000" b="0" i="0" u="none" strike="noStrike" kern="1200" cap="none" spc="0" normalizeH="0" baseline="0" noProof="0" dirty="0">
                <a:ln>
                  <a:noFill/>
                </a:ln>
                <a:solidFill>
                  <a:srgbClr val="09283F"/>
                </a:solidFill>
                <a:effectLst/>
                <a:uLnTx/>
                <a:uFillTx/>
                <a:latin typeface="Arial Nova Light"/>
                <a:ea typeface="+mn-ea"/>
                <a:cs typeface="+mn-cs"/>
              </a:rPr>
              <a:t>It does not belong to a Pastor</a:t>
            </a:r>
          </a:p>
          <a:p>
            <a:pPr marL="0" marR="0" lvl="0" indent="-228600" algn="l" defTabSz="914400" rtl="0" eaLnBrk="1" fontAlgn="auto" latinLnBrk="0" hangingPunct="1">
              <a:lnSpc>
                <a:spcPct val="120000"/>
              </a:lnSpc>
              <a:spcBef>
                <a:spcPts val="0"/>
              </a:spcBef>
              <a:spcAft>
                <a:spcPts val="600"/>
              </a:spcAft>
              <a:buClr>
                <a:srgbClr val="F48E7C"/>
              </a:buClr>
              <a:buSzTx/>
              <a:buFont typeface="Arial" panose="020B0604020202020204" pitchFamily="34" charset="0"/>
              <a:buChar char="•"/>
              <a:tabLst/>
              <a:defRPr/>
            </a:pPr>
            <a:r>
              <a:rPr kumimoji="0" lang="en-US" sz="4000" b="0" i="0" u="none" strike="noStrike" kern="1200" cap="none" spc="0" normalizeH="0" baseline="0" noProof="0" dirty="0">
                <a:ln>
                  <a:noFill/>
                </a:ln>
                <a:solidFill>
                  <a:srgbClr val="09283F"/>
                </a:solidFill>
                <a:effectLst/>
                <a:uLnTx/>
                <a:uFillTx/>
                <a:latin typeface="Arial Nova Light"/>
                <a:ea typeface="+mn-ea"/>
                <a:cs typeface="+mn-cs"/>
              </a:rPr>
              <a:t>It does not belong to any other individual</a:t>
            </a:r>
          </a:p>
          <a:p>
            <a:pPr marL="0" marR="0" lvl="0" indent="-228600" algn="l" defTabSz="914400" rtl="0" eaLnBrk="1" fontAlgn="auto" latinLnBrk="0" hangingPunct="1">
              <a:lnSpc>
                <a:spcPct val="120000"/>
              </a:lnSpc>
              <a:spcBef>
                <a:spcPts val="0"/>
              </a:spcBef>
              <a:spcAft>
                <a:spcPts val="600"/>
              </a:spcAft>
              <a:buClr>
                <a:srgbClr val="F48E7C"/>
              </a:buClr>
              <a:buSzTx/>
              <a:buFont typeface="Arial" panose="020B0604020202020204" pitchFamily="34" charset="0"/>
              <a:buChar char="•"/>
              <a:tabLst/>
              <a:defRPr/>
            </a:pPr>
            <a:r>
              <a:rPr kumimoji="0" lang="en-US" sz="4000" b="0" i="0" u="none" strike="noStrike" kern="1200" cap="none" spc="0" normalizeH="0" baseline="0" noProof="0" dirty="0">
                <a:ln>
                  <a:noFill/>
                </a:ln>
                <a:solidFill>
                  <a:srgbClr val="09283F"/>
                </a:solidFill>
                <a:effectLst/>
                <a:uLnTx/>
                <a:uFillTx/>
                <a:latin typeface="Arial Nova Light"/>
                <a:ea typeface="+mn-ea"/>
                <a:cs typeface="+mn-cs"/>
              </a:rPr>
              <a:t>Or any group of individuals</a:t>
            </a:r>
          </a:p>
          <a:p>
            <a:pPr marL="0" marR="0" lvl="0" indent="-228600" algn="l" defTabSz="914400" rtl="0" eaLnBrk="1" fontAlgn="auto" latinLnBrk="0" hangingPunct="1">
              <a:lnSpc>
                <a:spcPct val="120000"/>
              </a:lnSpc>
              <a:spcBef>
                <a:spcPts val="0"/>
              </a:spcBef>
              <a:spcAft>
                <a:spcPts val="600"/>
              </a:spcAft>
              <a:buClr>
                <a:srgbClr val="F48E7C"/>
              </a:buClr>
              <a:buSzTx/>
              <a:buFont typeface="Arial" panose="020B0604020202020204" pitchFamily="34" charset="0"/>
              <a:buChar char="•"/>
              <a:tabLst/>
              <a:defRPr/>
            </a:pPr>
            <a:r>
              <a:rPr kumimoji="0" lang="en-US" sz="4000" b="0" i="0" u="none" strike="noStrike" kern="1200" cap="none" spc="0" normalizeH="0" baseline="0" noProof="0" dirty="0">
                <a:ln>
                  <a:noFill/>
                </a:ln>
                <a:solidFill>
                  <a:srgbClr val="09283F"/>
                </a:solidFill>
                <a:effectLst/>
                <a:uLnTx/>
                <a:uFillTx/>
                <a:latin typeface="Arial Nova Light"/>
                <a:ea typeface="+mn-ea"/>
                <a:cs typeface="+mn-cs"/>
              </a:rPr>
              <a:t>It does not belong to the “group” as a whole</a:t>
            </a:r>
          </a:p>
          <a:p>
            <a:pPr marL="0" marR="0" lvl="0" indent="-228600" algn="l" defTabSz="914400" rtl="0" eaLnBrk="1" fontAlgn="auto" latinLnBrk="0" hangingPunct="1">
              <a:lnSpc>
                <a:spcPct val="120000"/>
              </a:lnSpc>
              <a:spcBef>
                <a:spcPts val="0"/>
              </a:spcBef>
              <a:spcAft>
                <a:spcPts val="600"/>
              </a:spcAft>
              <a:buClr>
                <a:srgbClr val="F48E7C"/>
              </a:buClr>
              <a:buSzTx/>
              <a:buFont typeface="Arial" panose="020B0604020202020204" pitchFamily="34" charset="0"/>
              <a:buChar char="•"/>
              <a:tabLst/>
              <a:defRPr/>
            </a:pPr>
            <a:r>
              <a:rPr kumimoji="0" lang="en-US" sz="4000" b="0" i="0" u="none" strike="noStrike" kern="1200" cap="none" spc="0" normalizeH="0" baseline="0" noProof="0" dirty="0">
                <a:ln>
                  <a:noFill/>
                </a:ln>
                <a:solidFill>
                  <a:srgbClr val="09283F"/>
                </a:solidFill>
                <a:effectLst/>
                <a:uLnTx/>
                <a:uFillTx/>
                <a:latin typeface="Arial Nova Light"/>
                <a:ea typeface="+mn-ea"/>
                <a:cs typeface="+mn-cs"/>
              </a:rPr>
              <a:t>It belongs to Christ</a:t>
            </a:r>
          </a:p>
        </p:txBody>
      </p:sp>
    </p:spTree>
    <p:extLst>
      <p:ext uri="{BB962C8B-B14F-4D97-AF65-F5344CB8AC3E}">
        <p14:creationId xmlns:p14="http://schemas.microsoft.com/office/powerpoint/2010/main" val="1385840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8354E4A1-6024-4D18-89EA-EB7EF53D3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EFA0B0F3-4BE3-414F-BF92-563F722B1F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56" y="0"/>
            <a:ext cx="12186844" cy="2128964"/>
          </a:xfrm>
          <a:custGeom>
            <a:avLst/>
            <a:gdLst>
              <a:gd name="connsiteX0" fmla="*/ 0 w 12186844"/>
              <a:gd name="connsiteY0" fmla="*/ 0 h 2128964"/>
              <a:gd name="connsiteX1" fmla="*/ 12186844 w 12186844"/>
              <a:gd name="connsiteY1" fmla="*/ 0 h 2128964"/>
              <a:gd name="connsiteX2" fmla="*/ 12186844 w 12186844"/>
              <a:gd name="connsiteY2" fmla="*/ 2128964 h 2128964"/>
              <a:gd name="connsiteX3" fmla="*/ 2247277 w 12186844"/>
              <a:gd name="connsiteY3" fmla="*/ 2128964 h 2128964"/>
              <a:gd name="connsiteX4" fmla="*/ 2326545 w 12186844"/>
              <a:gd name="connsiteY4" fmla="*/ 2125211 h 2128964"/>
              <a:gd name="connsiteX5" fmla="*/ 2191729 w 12186844"/>
              <a:gd name="connsiteY5" fmla="*/ 2118828 h 2128964"/>
              <a:gd name="connsiteX6" fmla="*/ 66975 w 12186844"/>
              <a:gd name="connsiteY6" fmla="*/ 349781 h 2128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6844" h="2128964">
                <a:moveTo>
                  <a:pt x="0" y="0"/>
                </a:moveTo>
                <a:lnTo>
                  <a:pt x="12186844" y="0"/>
                </a:lnTo>
                <a:lnTo>
                  <a:pt x="12186844" y="2128964"/>
                </a:lnTo>
                <a:lnTo>
                  <a:pt x="2247277" y="2128964"/>
                </a:lnTo>
                <a:lnTo>
                  <a:pt x="2326545" y="2125211"/>
                </a:lnTo>
                <a:lnTo>
                  <a:pt x="2191729" y="2118828"/>
                </a:lnTo>
                <a:cubicBezTo>
                  <a:pt x="1174891" y="2022044"/>
                  <a:pt x="338983" y="1304706"/>
                  <a:pt x="66975" y="34978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3B544EC4-1768-4207-B2BF-E806799528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33672" y="0"/>
            <a:ext cx="2353172" cy="2431959"/>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1B4AEC-C548-4075-B9BF-5F97D63F89C1}"/>
              </a:ext>
            </a:extLst>
          </p:cNvPr>
          <p:cNvSpPr>
            <a:spLocks noGrp="1"/>
          </p:cNvSpPr>
          <p:nvPr>
            <p:ph type="title"/>
          </p:nvPr>
        </p:nvSpPr>
        <p:spPr>
          <a:xfrm>
            <a:off x="914400" y="484497"/>
            <a:ext cx="9753600" cy="1239528"/>
          </a:xfrm>
        </p:spPr>
        <p:txBody>
          <a:bodyPr vert="horz" lIns="91440" tIns="45720" rIns="91440" bIns="45720" rtlCol="0" anchor="ctr">
            <a:normAutofit/>
          </a:bodyPr>
          <a:lstStyle/>
          <a:p>
            <a:r>
              <a:rPr lang="en-US" dirty="0">
                <a:solidFill>
                  <a:srgbClr val="FFFFFF"/>
                </a:solidFill>
              </a:rPr>
              <a:t>Embrace the Possession - “My”</a:t>
            </a:r>
          </a:p>
        </p:txBody>
      </p:sp>
      <p:sp>
        <p:nvSpPr>
          <p:cNvPr id="4" name="TextBox 3">
            <a:extLst>
              <a:ext uri="{FF2B5EF4-FFF2-40B4-BE49-F238E27FC236}">
                <a16:creationId xmlns:a16="http://schemas.microsoft.com/office/drawing/2014/main" id="{8383A37B-1AA2-4DE7-8806-12DC9E5E0270}"/>
              </a:ext>
            </a:extLst>
          </p:cNvPr>
          <p:cNvSpPr txBox="1"/>
          <p:nvPr/>
        </p:nvSpPr>
        <p:spPr>
          <a:xfrm>
            <a:off x="522513" y="2128964"/>
            <a:ext cx="10998927" cy="4729036"/>
          </a:xfrm>
          <a:prstGeom prst="rect">
            <a:avLst/>
          </a:prstGeom>
        </p:spPr>
        <p:txBody>
          <a:bodyPr vert="horz" lIns="91440" tIns="45720" rIns="91440" bIns="45720" rtlCol="0">
            <a:normAutofit lnSpcReduction="10000"/>
          </a:bodyPr>
          <a:lstStyle/>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We want people to have “buy-in”</a:t>
            </a:r>
          </a:p>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A sense of  belonging </a:t>
            </a:r>
          </a:p>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Even sense of “Ownership”</a:t>
            </a:r>
          </a:p>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“Kuna Baptist Church is my church”</a:t>
            </a:r>
          </a:p>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“My Class” “My Ministry”  “My Gift”</a:t>
            </a:r>
          </a:p>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What we are really talking about is “Stewardship”</a:t>
            </a:r>
          </a:p>
          <a:p>
            <a:pPr indent="-228600">
              <a:lnSpc>
                <a:spcPct val="120000"/>
              </a:lnSpc>
              <a:spcAft>
                <a:spcPts val="600"/>
              </a:spcAft>
              <a:buClr>
                <a:schemeClr val="accent5"/>
              </a:buClr>
              <a:buFont typeface="Arial" panose="020B0604020202020204" pitchFamily="34" charset="0"/>
              <a:buChar char="•"/>
            </a:pPr>
            <a:endParaRPr lang="en-US" sz="4000" dirty="0">
              <a:solidFill>
                <a:schemeClr val="tx2"/>
              </a:solidFill>
            </a:endParaRPr>
          </a:p>
        </p:txBody>
      </p:sp>
    </p:spTree>
    <p:extLst>
      <p:ext uri="{BB962C8B-B14F-4D97-AF65-F5344CB8AC3E}">
        <p14:creationId xmlns:p14="http://schemas.microsoft.com/office/powerpoint/2010/main" val="1633251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8354E4A1-6024-4D18-89EA-EB7EF53D3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EFA0B0F3-4BE3-414F-BF92-563F722B1F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56" y="0"/>
            <a:ext cx="12186844" cy="2128964"/>
          </a:xfrm>
          <a:custGeom>
            <a:avLst/>
            <a:gdLst>
              <a:gd name="connsiteX0" fmla="*/ 0 w 12186844"/>
              <a:gd name="connsiteY0" fmla="*/ 0 h 2128964"/>
              <a:gd name="connsiteX1" fmla="*/ 12186844 w 12186844"/>
              <a:gd name="connsiteY1" fmla="*/ 0 h 2128964"/>
              <a:gd name="connsiteX2" fmla="*/ 12186844 w 12186844"/>
              <a:gd name="connsiteY2" fmla="*/ 2128964 h 2128964"/>
              <a:gd name="connsiteX3" fmla="*/ 2247277 w 12186844"/>
              <a:gd name="connsiteY3" fmla="*/ 2128964 h 2128964"/>
              <a:gd name="connsiteX4" fmla="*/ 2326545 w 12186844"/>
              <a:gd name="connsiteY4" fmla="*/ 2125211 h 2128964"/>
              <a:gd name="connsiteX5" fmla="*/ 2191729 w 12186844"/>
              <a:gd name="connsiteY5" fmla="*/ 2118828 h 2128964"/>
              <a:gd name="connsiteX6" fmla="*/ 66975 w 12186844"/>
              <a:gd name="connsiteY6" fmla="*/ 349781 h 2128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6844" h="2128964">
                <a:moveTo>
                  <a:pt x="0" y="0"/>
                </a:moveTo>
                <a:lnTo>
                  <a:pt x="12186844" y="0"/>
                </a:lnTo>
                <a:lnTo>
                  <a:pt x="12186844" y="2128964"/>
                </a:lnTo>
                <a:lnTo>
                  <a:pt x="2247277" y="2128964"/>
                </a:lnTo>
                <a:lnTo>
                  <a:pt x="2326545" y="2125211"/>
                </a:lnTo>
                <a:lnTo>
                  <a:pt x="2191729" y="2118828"/>
                </a:lnTo>
                <a:cubicBezTo>
                  <a:pt x="1174891" y="2022044"/>
                  <a:pt x="338983" y="1304706"/>
                  <a:pt x="66975" y="34978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3B544EC4-1768-4207-B2BF-E806799528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33672" y="0"/>
            <a:ext cx="2353172" cy="2431959"/>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1B4AEC-C548-4075-B9BF-5F97D63F89C1}"/>
              </a:ext>
            </a:extLst>
          </p:cNvPr>
          <p:cNvSpPr>
            <a:spLocks noGrp="1"/>
          </p:cNvSpPr>
          <p:nvPr>
            <p:ph type="title"/>
          </p:nvPr>
        </p:nvSpPr>
        <p:spPr>
          <a:xfrm>
            <a:off x="914400" y="484497"/>
            <a:ext cx="9753600" cy="1239528"/>
          </a:xfrm>
        </p:spPr>
        <p:txBody>
          <a:bodyPr vert="horz" lIns="91440" tIns="45720" rIns="91440" bIns="45720" rtlCol="0" anchor="ctr">
            <a:normAutofit/>
          </a:bodyPr>
          <a:lstStyle/>
          <a:p>
            <a:r>
              <a:rPr lang="en-US" dirty="0">
                <a:solidFill>
                  <a:srgbClr val="FFFFFF"/>
                </a:solidFill>
              </a:rPr>
              <a:t>Embrace the Possession - “My”</a:t>
            </a:r>
          </a:p>
        </p:txBody>
      </p:sp>
      <p:sp>
        <p:nvSpPr>
          <p:cNvPr id="4" name="TextBox 3">
            <a:extLst>
              <a:ext uri="{FF2B5EF4-FFF2-40B4-BE49-F238E27FC236}">
                <a16:creationId xmlns:a16="http://schemas.microsoft.com/office/drawing/2014/main" id="{8383A37B-1AA2-4DE7-8806-12DC9E5E0270}"/>
              </a:ext>
            </a:extLst>
          </p:cNvPr>
          <p:cNvSpPr txBox="1"/>
          <p:nvPr/>
        </p:nvSpPr>
        <p:spPr>
          <a:xfrm>
            <a:off x="522513" y="2128964"/>
            <a:ext cx="10998927" cy="4729036"/>
          </a:xfrm>
          <a:prstGeom prst="rect">
            <a:avLst/>
          </a:prstGeom>
        </p:spPr>
        <p:txBody>
          <a:bodyPr vert="horz" lIns="91440" tIns="45720" rIns="91440" bIns="45720" rtlCol="0">
            <a:normAutofit fontScale="92500" lnSpcReduction="20000"/>
          </a:bodyPr>
          <a:lstStyle/>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If we embrace His “Ownership”  </a:t>
            </a:r>
          </a:p>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We must recognize Our “Stewardship”</a:t>
            </a:r>
          </a:p>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“For it is just like a man about to go on a journey, who called his own slaves and entrusted his possessions to them. To one he gave five talents, to another, two, and to another, one, each according to his own ability; and he went on his journey….”</a:t>
            </a:r>
            <a:r>
              <a:rPr lang="en-US" sz="1900" dirty="0">
                <a:solidFill>
                  <a:schemeClr val="tx2"/>
                </a:solidFill>
              </a:rPr>
              <a:t> </a:t>
            </a:r>
            <a:r>
              <a:rPr lang="en-US" sz="1600" dirty="0">
                <a:solidFill>
                  <a:schemeClr val="tx2"/>
                </a:solidFill>
                <a:hlinkClick r:id="rId2"/>
              </a:rPr>
              <a:t>https://bible.knowing-jesus.com/</a:t>
            </a:r>
            <a:r>
              <a:rPr lang="en-US" sz="2800" dirty="0">
                <a:solidFill>
                  <a:schemeClr val="tx2"/>
                </a:solidFill>
                <a:hlinkClick r:id="rId2"/>
              </a:rPr>
              <a:t>Matthew/25/14,15</a:t>
            </a:r>
            <a:endParaRPr lang="en-US" sz="2800" dirty="0">
              <a:solidFill>
                <a:schemeClr val="tx2"/>
              </a:solidFill>
            </a:endParaRPr>
          </a:p>
          <a:p>
            <a:pPr>
              <a:lnSpc>
                <a:spcPct val="120000"/>
              </a:lnSpc>
              <a:spcAft>
                <a:spcPts val="600"/>
              </a:spcAft>
              <a:buClr>
                <a:schemeClr val="accent5"/>
              </a:buClr>
            </a:pPr>
            <a:endParaRPr lang="en-US" sz="4000" dirty="0">
              <a:solidFill>
                <a:schemeClr val="tx2"/>
              </a:solidFill>
            </a:endParaRPr>
          </a:p>
        </p:txBody>
      </p:sp>
    </p:spTree>
    <p:extLst>
      <p:ext uri="{BB962C8B-B14F-4D97-AF65-F5344CB8AC3E}">
        <p14:creationId xmlns:p14="http://schemas.microsoft.com/office/powerpoint/2010/main" val="1253791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8354E4A1-6024-4D18-89EA-EB7EF53D3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EFA0B0F3-4BE3-414F-BF92-563F722B1F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56" y="0"/>
            <a:ext cx="12186844" cy="2128964"/>
          </a:xfrm>
          <a:custGeom>
            <a:avLst/>
            <a:gdLst>
              <a:gd name="connsiteX0" fmla="*/ 0 w 12186844"/>
              <a:gd name="connsiteY0" fmla="*/ 0 h 2128964"/>
              <a:gd name="connsiteX1" fmla="*/ 12186844 w 12186844"/>
              <a:gd name="connsiteY1" fmla="*/ 0 h 2128964"/>
              <a:gd name="connsiteX2" fmla="*/ 12186844 w 12186844"/>
              <a:gd name="connsiteY2" fmla="*/ 2128964 h 2128964"/>
              <a:gd name="connsiteX3" fmla="*/ 2247277 w 12186844"/>
              <a:gd name="connsiteY3" fmla="*/ 2128964 h 2128964"/>
              <a:gd name="connsiteX4" fmla="*/ 2326545 w 12186844"/>
              <a:gd name="connsiteY4" fmla="*/ 2125211 h 2128964"/>
              <a:gd name="connsiteX5" fmla="*/ 2191729 w 12186844"/>
              <a:gd name="connsiteY5" fmla="*/ 2118828 h 2128964"/>
              <a:gd name="connsiteX6" fmla="*/ 66975 w 12186844"/>
              <a:gd name="connsiteY6" fmla="*/ 349781 h 2128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6844" h="2128964">
                <a:moveTo>
                  <a:pt x="0" y="0"/>
                </a:moveTo>
                <a:lnTo>
                  <a:pt x="12186844" y="0"/>
                </a:lnTo>
                <a:lnTo>
                  <a:pt x="12186844" y="2128964"/>
                </a:lnTo>
                <a:lnTo>
                  <a:pt x="2247277" y="2128964"/>
                </a:lnTo>
                <a:lnTo>
                  <a:pt x="2326545" y="2125211"/>
                </a:lnTo>
                <a:lnTo>
                  <a:pt x="2191729" y="2118828"/>
                </a:lnTo>
                <a:cubicBezTo>
                  <a:pt x="1174891" y="2022044"/>
                  <a:pt x="338983" y="1304706"/>
                  <a:pt x="66975" y="34978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3B544EC4-1768-4207-B2BF-E806799528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33672" y="0"/>
            <a:ext cx="2353172" cy="2431959"/>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1B4AEC-C548-4075-B9BF-5F97D63F89C1}"/>
              </a:ext>
            </a:extLst>
          </p:cNvPr>
          <p:cNvSpPr>
            <a:spLocks noGrp="1"/>
          </p:cNvSpPr>
          <p:nvPr>
            <p:ph type="title"/>
          </p:nvPr>
        </p:nvSpPr>
        <p:spPr>
          <a:xfrm>
            <a:off x="914400" y="484497"/>
            <a:ext cx="9753600" cy="1239528"/>
          </a:xfrm>
        </p:spPr>
        <p:txBody>
          <a:bodyPr vert="horz" lIns="91440" tIns="45720" rIns="91440" bIns="45720" rtlCol="0" anchor="ctr">
            <a:normAutofit/>
          </a:bodyPr>
          <a:lstStyle/>
          <a:p>
            <a:r>
              <a:rPr lang="en-US" dirty="0">
                <a:solidFill>
                  <a:srgbClr val="FFFFFF"/>
                </a:solidFill>
              </a:rPr>
              <a:t>Embrace the Possession - “My”</a:t>
            </a:r>
          </a:p>
        </p:txBody>
      </p:sp>
      <p:sp>
        <p:nvSpPr>
          <p:cNvPr id="4" name="TextBox 3">
            <a:extLst>
              <a:ext uri="{FF2B5EF4-FFF2-40B4-BE49-F238E27FC236}">
                <a16:creationId xmlns:a16="http://schemas.microsoft.com/office/drawing/2014/main" id="{8383A37B-1AA2-4DE7-8806-12DC9E5E0270}"/>
              </a:ext>
            </a:extLst>
          </p:cNvPr>
          <p:cNvSpPr txBox="1"/>
          <p:nvPr/>
        </p:nvSpPr>
        <p:spPr>
          <a:xfrm>
            <a:off x="474616" y="2613461"/>
            <a:ext cx="10998927" cy="4729036"/>
          </a:xfrm>
          <a:prstGeom prst="rect">
            <a:avLst/>
          </a:prstGeom>
        </p:spPr>
        <p:txBody>
          <a:bodyPr vert="horz" lIns="91440" tIns="45720" rIns="91440" bIns="45720" rtlCol="0">
            <a:normAutofit/>
          </a:bodyPr>
          <a:lstStyle/>
          <a:p>
            <a:pPr>
              <a:lnSpc>
                <a:spcPct val="120000"/>
              </a:lnSpc>
              <a:spcAft>
                <a:spcPts val="600"/>
              </a:spcAft>
              <a:buClr>
                <a:schemeClr val="accent5"/>
              </a:buClr>
            </a:pPr>
            <a:r>
              <a:rPr lang="en-US" sz="4000" dirty="0">
                <a:solidFill>
                  <a:schemeClr val="tx2"/>
                </a:solidFill>
              </a:rPr>
              <a:t>“This is the way any person is to regard us: as servants of Christ and stewards of the mysteries of God. In this case, moreover, it is required of stewards that one be found trustworthy.”</a:t>
            </a:r>
          </a:p>
          <a:p>
            <a:pPr>
              <a:lnSpc>
                <a:spcPct val="120000"/>
              </a:lnSpc>
              <a:spcAft>
                <a:spcPts val="600"/>
              </a:spcAft>
              <a:buClr>
                <a:schemeClr val="accent5"/>
              </a:buClr>
            </a:pPr>
            <a:r>
              <a:rPr lang="en-US" sz="4000" dirty="0">
                <a:solidFill>
                  <a:schemeClr val="tx2"/>
                </a:solidFill>
              </a:rPr>
              <a:t>1 Corinthians. 4:1,2 </a:t>
            </a:r>
          </a:p>
        </p:txBody>
      </p:sp>
    </p:spTree>
    <p:extLst>
      <p:ext uri="{BB962C8B-B14F-4D97-AF65-F5344CB8AC3E}">
        <p14:creationId xmlns:p14="http://schemas.microsoft.com/office/powerpoint/2010/main" val="3677599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8354E4A1-6024-4D18-89EA-EB7EF53D3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EFA0B0F3-4BE3-414F-BF92-563F722B1F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56" y="0"/>
            <a:ext cx="12186844" cy="2128964"/>
          </a:xfrm>
          <a:custGeom>
            <a:avLst/>
            <a:gdLst>
              <a:gd name="connsiteX0" fmla="*/ 0 w 12186844"/>
              <a:gd name="connsiteY0" fmla="*/ 0 h 2128964"/>
              <a:gd name="connsiteX1" fmla="*/ 12186844 w 12186844"/>
              <a:gd name="connsiteY1" fmla="*/ 0 h 2128964"/>
              <a:gd name="connsiteX2" fmla="*/ 12186844 w 12186844"/>
              <a:gd name="connsiteY2" fmla="*/ 2128964 h 2128964"/>
              <a:gd name="connsiteX3" fmla="*/ 2247277 w 12186844"/>
              <a:gd name="connsiteY3" fmla="*/ 2128964 h 2128964"/>
              <a:gd name="connsiteX4" fmla="*/ 2326545 w 12186844"/>
              <a:gd name="connsiteY4" fmla="*/ 2125211 h 2128964"/>
              <a:gd name="connsiteX5" fmla="*/ 2191729 w 12186844"/>
              <a:gd name="connsiteY5" fmla="*/ 2118828 h 2128964"/>
              <a:gd name="connsiteX6" fmla="*/ 66975 w 12186844"/>
              <a:gd name="connsiteY6" fmla="*/ 349781 h 2128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6844" h="2128964">
                <a:moveTo>
                  <a:pt x="0" y="0"/>
                </a:moveTo>
                <a:lnTo>
                  <a:pt x="12186844" y="0"/>
                </a:lnTo>
                <a:lnTo>
                  <a:pt x="12186844" y="2128964"/>
                </a:lnTo>
                <a:lnTo>
                  <a:pt x="2247277" y="2128964"/>
                </a:lnTo>
                <a:lnTo>
                  <a:pt x="2326545" y="2125211"/>
                </a:lnTo>
                <a:lnTo>
                  <a:pt x="2191729" y="2118828"/>
                </a:lnTo>
                <a:cubicBezTo>
                  <a:pt x="1174891" y="2022044"/>
                  <a:pt x="338983" y="1304706"/>
                  <a:pt x="66975" y="34978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3B544EC4-1768-4207-B2BF-E806799528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33672" y="0"/>
            <a:ext cx="2353172" cy="2431959"/>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1B4AEC-C548-4075-B9BF-5F97D63F89C1}"/>
              </a:ext>
            </a:extLst>
          </p:cNvPr>
          <p:cNvSpPr>
            <a:spLocks noGrp="1"/>
          </p:cNvSpPr>
          <p:nvPr>
            <p:ph type="title"/>
          </p:nvPr>
        </p:nvSpPr>
        <p:spPr>
          <a:xfrm>
            <a:off x="914400" y="484497"/>
            <a:ext cx="9753600" cy="1239528"/>
          </a:xfrm>
        </p:spPr>
        <p:txBody>
          <a:bodyPr vert="horz" lIns="91440" tIns="45720" rIns="91440" bIns="45720" rtlCol="0" anchor="ctr">
            <a:normAutofit/>
          </a:bodyPr>
          <a:lstStyle/>
          <a:p>
            <a:r>
              <a:rPr lang="en-US" dirty="0">
                <a:solidFill>
                  <a:srgbClr val="FFFFFF"/>
                </a:solidFill>
              </a:rPr>
              <a:t>Embrace the Possession “My”</a:t>
            </a:r>
          </a:p>
        </p:txBody>
      </p:sp>
      <p:sp>
        <p:nvSpPr>
          <p:cNvPr id="4" name="TextBox 3">
            <a:extLst>
              <a:ext uri="{FF2B5EF4-FFF2-40B4-BE49-F238E27FC236}">
                <a16:creationId xmlns:a16="http://schemas.microsoft.com/office/drawing/2014/main" id="{8383A37B-1AA2-4DE7-8806-12DC9E5E0270}"/>
              </a:ext>
            </a:extLst>
          </p:cNvPr>
          <p:cNvSpPr txBox="1"/>
          <p:nvPr/>
        </p:nvSpPr>
        <p:spPr>
          <a:xfrm>
            <a:off x="670560" y="2128964"/>
            <a:ext cx="10702834" cy="4729036"/>
          </a:xfrm>
          <a:prstGeom prst="rect">
            <a:avLst/>
          </a:prstGeom>
        </p:spPr>
        <p:txBody>
          <a:bodyPr vert="horz" lIns="91440" tIns="45720" rIns="91440" bIns="45720" rtlCol="0">
            <a:normAutofit fontScale="92500" lnSpcReduction="20000"/>
          </a:bodyPr>
          <a:lstStyle/>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In a local church setting it can be easy to confuse “Stewardship” with “Ownership”</a:t>
            </a:r>
          </a:p>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The steward themselves can get it confused</a:t>
            </a:r>
          </a:p>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Others can misread stewardship for ownership</a:t>
            </a:r>
          </a:p>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Stewards of Matthew 25 were given the right and responsibility to produce a return.</a:t>
            </a:r>
          </a:p>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They were still not the “owners”</a:t>
            </a:r>
          </a:p>
          <a:p>
            <a:pPr indent="-228600">
              <a:lnSpc>
                <a:spcPct val="120000"/>
              </a:lnSpc>
              <a:spcAft>
                <a:spcPts val="600"/>
              </a:spcAft>
              <a:buClr>
                <a:schemeClr val="accent5"/>
              </a:buClr>
              <a:buFont typeface="Arial" panose="020B0604020202020204" pitchFamily="34" charset="0"/>
              <a:buChar char="•"/>
            </a:pPr>
            <a:endParaRPr lang="en-US" sz="4000" dirty="0">
              <a:solidFill>
                <a:schemeClr val="tx2"/>
              </a:solidFill>
            </a:endParaRPr>
          </a:p>
        </p:txBody>
      </p:sp>
    </p:spTree>
    <p:extLst>
      <p:ext uri="{BB962C8B-B14F-4D97-AF65-F5344CB8AC3E}">
        <p14:creationId xmlns:p14="http://schemas.microsoft.com/office/powerpoint/2010/main" val="2500938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2FD9F-FAB8-4929-83A6-BCA403B9EA0E}"/>
              </a:ext>
            </a:extLst>
          </p:cNvPr>
          <p:cNvSpPr>
            <a:spLocks noGrp="1"/>
          </p:cNvSpPr>
          <p:nvPr>
            <p:ph type="title"/>
          </p:nvPr>
        </p:nvSpPr>
        <p:spPr/>
        <p:txBody>
          <a:bodyPr/>
          <a:lstStyle/>
          <a:p>
            <a:r>
              <a:rPr lang="en-US" dirty="0"/>
              <a:t>Embrace the People  “Church”</a:t>
            </a:r>
          </a:p>
        </p:txBody>
      </p:sp>
      <p:sp>
        <p:nvSpPr>
          <p:cNvPr id="3" name="Content Placeholder 2">
            <a:extLst>
              <a:ext uri="{FF2B5EF4-FFF2-40B4-BE49-F238E27FC236}">
                <a16:creationId xmlns:a16="http://schemas.microsoft.com/office/drawing/2014/main" id="{E6425356-AD8E-4372-9C4A-9CD0B2DA50FE}"/>
              </a:ext>
            </a:extLst>
          </p:cNvPr>
          <p:cNvSpPr>
            <a:spLocks noGrp="1"/>
          </p:cNvSpPr>
          <p:nvPr>
            <p:ph idx="1"/>
          </p:nvPr>
        </p:nvSpPr>
        <p:spPr>
          <a:xfrm>
            <a:off x="609601" y="1919673"/>
            <a:ext cx="10441576" cy="4838178"/>
          </a:xfrm>
        </p:spPr>
        <p:txBody>
          <a:bodyPr>
            <a:normAutofit fontScale="92500" lnSpcReduction="20000"/>
          </a:bodyPr>
          <a:lstStyle/>
          <a:p>
            <a:pPr marL="0" marR="0" lvl="0" indent="-228600" algn="l" defTabSz="914400" rtl="0" eaLnBrk="1" fontAlgn="auto" latinLnBrk="0" hangingPunct="1">
              <a:lnSpc>
                <a:spcPct val="120000"/>
              </a:lnSpc>
              <a:spcBef>
                <a:spcPts val="0"/>
              </a:spcBef>
              <a:spcAft>
                <a:spcPts val="600"/>
              </a:spcAft>
              <a:buClr>
                <a:srgbClr val="F48E7C"/>
              </a:buClr>
              <a:buSzTx/>
              <a:buFont typeface="Arial" panose="020B0604020202020204" pitchFamily="34" charset="0"/>
              <a:buChar char="•"/>
              <a:tabLst/>
              <a:defRPr/>
            </a:pPr>
            <a:r>
              <a:rPr kumimoji="0" lang="en-US" sz="3700" b="0" i="0" u="none" strike="noStrike" kern="1200" cap="none" spc="0" normalizeH="0" baseline="0" noProof="0" dirty="0">
                <a:ln>
                  <a:noFill/>
                </a:ln>
                <a:solidFill>
                  <a:srgbClr val="09283F"/>
                </a:solidFill>
                <a:effectLst/>
                <a:uLnTx/>
                <a:uFillTx/>
                <a:latin typeface="Arial Nova Light"/>
                <a:ea typeface="+mn-ea"/>
                <a:cs typeface="+mn-cs"/>
              </a:rPr>
              <a:t>Jesus is talking about people not a building</a:t>
            </a:r>
          </a:p>
          <a:p>
            <a:pPr marL="0" marR="0" lvl="0" indent="-228600" algn="l" defTabSz="914400" rtl="0" eaLnBrk="1" fontAlgn="auto" latinLnBrk="0" hangingPunct="1">
              <a:lnSpc>
                <a:spcPct val="120000"/>
              </a:lnSpc>
              <a:spcBef>
                <a:spcPts val="0"/>
              </a:spcBef>
              <a:spcAft>
                <a:spcPts val="600"/>
              </a:spcAft>
              <a:buClr>
                <a:srgbClr val="F48E7C"/>
              </a:buClr>
              <a:buSzTx/>
              <a:buFont typeface="Arial" panose="020B0604020202020204" pitchFamily="34" charset="0"/>
              <a:buChar char="•"/>
              <a:tabLst/>
              <a:defRPr/>
            </a:pPr>
            <a:r>
              <a:rPr kumimoji="0" lang="en-US" sz="3700" b="0" i="0" u="none" strike="noStrike" kern="1200" cap="none" spc="0" normalizeH="0" baseline="0" noProof="0" dirty="0">
                <a:ln>
                  <a:noFill/>
                </a:ln>
                <a:solidFill>
                  <a:srgbClr val="09283F"/>
                </a:solidFill>
                <a:effectLst/>
                <a:uLnTx/>
                <a:uFillTx/>
                <a:latin typeface="Arial Nova Light"/>
                <a:ea typeface="+mn-ea"/>
                <a:cs typeface="+mn-cs"/>
              </a:rPr>
              <a:t>Not ultimately speaking of the local Church</a:t>
            </a:r>
          </a:p>
          <a:p>
            <a:pPr marL="0" marR="0" lvl="0" indent="-228600" algn="l" defTabSz="914400" rtl="0" eaLnBrk="1" fontAlgn="auto" latinLnBrk="0" hangingPunct="1">
              <a:lnSpc>
                <a:spcPct val="120000"/>
              </a:lnSpc>
              <a:spcBef>
                <a:spcPts val="0"/>
              </a:spcBef>
              <a:spcAft>
                <a:spcPts val="600"/>
              </a:spcAft>
              <a:buClr>
                <a:srgbClr val="F48E7C"/>
              </a:buClr>
              <a:buSzTx/>
              <a:buFont typeface="Arial" panose="020B0604020202020204" pitchFamily="34" charset="0"/>
              <a:buChar char="•"/>
              <a:tabLst/>
              <a:defRPr/>
            </a:pPr>
            <a:r>
              <a:rPr kumimoji="0" lang="en-US" sz="3700" b="0" i="0" u="none" strike="noStrike" kern="1200" cap="none" spc="0" normalizeH="0" baseline="0" noProof="0" dirty="0">
                <a:ln>
                  <a:noFill/>
                </a:ln>
                <a:solidFill>
                  <a:srgbClr val="09283F"/>
                </a:solidFill>
                <a:effectLst/>
                <a:uLnTx/>
                <a:uFillTx/>
                <a:latin typeface="Arial Nova Light"/>
                <a:ea typeface="+mn-ea"/>
                <a:cs typeface="+mn-cs"/>
              </a:rPr>
              <a:t>Though the concept of the local Church is clearly communicated in Scripture</a:t>
            </a:r>
          </a:p>
          <a:p>
            <a:pPr marL="0" marR="0" lvl="0" indent="-228600" algn="l" defTabSz="914400" rtl="0" eaLnBrk="1" fontAlgn="auto" latinLnBrk="0" hangingPunct="1">
              <a:lnSpc>
                <a:spcPct val="120000"/>
              </a:lnSpc>
              <a:spcBef>
                <a:spcPts val="0"/>
              </a:spcBef>
              <a:spcAft>
                <a:spcPts val="600"/>
              </a:spcAft>
              <a:buClr>
                <a:srgbClr val="F48E7C"/>
              </a:buClr>
              <a:buSzTx/>
              <a:buFont typeface="Arial" panose="020B0604020202020204" pitchFamily="34" charset="0"/>
              <a:buChar char="•"/>
              <a:tabLst/>
              <a:defRPr/>
            </a:pPr>
            <a:r>
              <a:rPr kumimoji="0" lang="en-US" sz="3700" b="0" i="0" u="none" strike="noStrike" kern="1200" cap="none" spc="0" normalizeH="0" baseline="0" noProof="0" dirty="0">
                <a:ln>
                  <a:noFill/>
                </a:ln>
                <a:solidFill>
                  <a:srgbClr val="09283F"/>
                </a:solidFill>
                <a:effectLst/>
                <a:uLnTx/>
                <a:uFillTx/>
                <a:latin typeface="Arial Nova Light"/>
                <a:ea typeface="+mn-ea"/>
                <a:cs typeface="+mn-cs"/>
              </a:rPr>
              <a:t>Local Church is the logistical expression of the Universal</a:t>
            </a:r>
          </a:p>
          <a:p>
            <a:pPr marL="0" marR="0" lvl="0" indent="-228600" algn="l" defTabSz="914400" rtl="0" eaLnBrk="1" fontAlgn="auto" latinLnBrk="0" hangingPunct="1">
              <a:lnSpc>
                <a:spcPct val="120000"/>
              </a:lnSpc>
              <a:spcBef>
                <a:spcPts val="0"/>
              </a:spcBef>
              <a:spcAft>
                <a:spcPts val="600"/>
              </a:spcAft>
              <a:buClr>
                <a:srgbClr val="F48E7C"/>
              </a:buClr>
              <a:buSzTx/>
              <a:buFont typeface="Arial" panose="020B0604020202020204" pitchFamily="34" charset="0"/>
              <a:buChar char="•"/>
              <a:tabLst/>
              <a:defRPr/>
            </a:pPr>
            <a:r>
              <a:rPr kumimoji="0" lang="en-US" sz="3700" b="0" i="0" u="none" strike="noStrike" kern="1200" cap="none" spc="0" normalizeH="0" baseline="0" noProof="0" dirty="0">
                <a:ln>
                  <a:noFill/>
                </a:ln>
                <a:solidFill>
                  <a:srgbClr val="09283F"/>
                </a:solidFill>
                <a:effectLst/>
                <a:uLnTx/>
                <a:uFillTx/>
                <a:latin typeface="Arial Nova Light"/>
                <a:ea typeface="+mn-ea"/>
                <a:cs typeface="+mn-cs"/>
              </a:rPr>
              <a:t>Notice “Church” is singular</a:t>
            </a:r>
          </a:p>
          <a:p>
            <a:pPr marL="0" marR="0" lvl="0" indent="-228600" algn="l" defTabSz="914400" rtl="0" eaLnBrk="1" fontAlgn="auto" latinLnBrk="0" hangingPunct="1">
              <a:lnSpc>
                <a:spcPct val="120000"/>
              </a:lnSpc>
              <a:spcBef>
                <a:spcPts val="0"/>
              </a:spcBef>
              <a:spcAft>
                <a:spcPts val="600"/>
              </a:spcAft>
              <a:buClr>
                <a:srgbClr val="F48E7C"/>
              </a:buClr>
              <a:buSzTx/>
              <a:buFont typeface="Arial" panose="020B0604020202020204" pitchFamily="34" charset="0"/>
              <a:buChar char="•"/>
              <a:tabLst/>
              <a:defRPr/>
            </a:pPr>
            <a:r>
              <a:rPr kumimoji="0" lang="en-US" sz="3700" b="0" i="0" u="none" strike="noStrike" kern="1200" cap="none" spc="0" normalizeH="0" baseline="0" noProof="0" dirty="0">
                <a:ln>
                  <a:noFill/>
                </a:ln>
                <a:solidFill>
                  <a:srgbClr val="09283F"/>
                </a:solidFill>
                <a:effectLst/>
                <a:uLnTx/>
                <a:uFillTx/>
                <a:latin typeface="Arial Nova Light"/>
                <a:ea typeface="+mn-ea"/>
                <a:cs typeface="+mn-cs"/>
              </a:rPr>
              <a:t>Paul even mentions – “…there is one body” Eph 4:4</a:t>
            </a:r>
          </a:p>
          <a:p>
            <a:endParaRPr lang="en-US" dirty="0"/>
          </a:p>
        </p:txBody>
      </p:sp>
    </p:spTree>
    <p:extLst>
      <p:ext uri="{BB962C8B-B14F-4D97-AF65-F5344CB8AC3E}">
        <p14:creationId xmlns:p14="http://schemas.microsoft.com/office/powerpoint/2010/main" val="2966028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49A78-9CFA-4EC1-8F8D-B2DE76376569}"/>
              </a:ext>
            </a:extLst>
          </p:cNvPr>
          <p:cNvSpPr>
            <a:spLocks noGrp="1"/>
          </p:cNvSpPr>
          <p:nvPr>
            <p:ph type="title"/>
          </p:nvPr>
        </p:nvSpPr>
        <p:spPr>
          <a:xfrm>
            <a:off x="905256" y="590668"/>
            <a:ext cx="10381488" cy="1329004"/>
          </a:xfrm>
        </p:spPr>
        <p:txBody>
          <a:bodyPr/>
          <a:lstStyle/>
          <a:p>
            <a:r>
              <a:rPr lang="en-US" dirty="0"/>
              <a:t>Embrace the Prize – “Ultimate Success”</a:t>
            </a:r>
          </a:p>
        </p:txBody>
      </p:sp>
      <p:sp>
        <p:nvSpPr>
          <p:cNvPr id="3" name="Content Placeholder 2">
            <a:extLst>
              <a:ext uri="{FF2B5EF4-FFF2-40B4-BE49-F238E27FC236}">
                <a16:creationId xmlns:a16="http://schemas.microsoft.com/office/drawing/2014/main" id="{C6DA80B4-5B56-4A8E-B8FD-BC85C336B564}"/>
              </a:ext>
            </a:extLst>
          </p:cNvPr>
          <p:cNvSpPr>
            <a:spLocks noGrp="1"/>
          </p:cNvSpPr>
          <p:nvPr>
            <p:ph idx="1"/>
          </p:nvPr>
        </p:nvSpPr>
        <p:spPr>
          <a:xfrm>
            <a:off x="914400" y="1919673"/>
            <a:ext cx="10372344" cy="4716258"/>
          </a:xfrm>
        </p:spPr>
        <p:txBody>
          <a:bodyPr>
            <a:normAutofit fontScale="92500" lnSpcReduction="10000"/>
          </a:bodyPr>
          <a:lstStyle/>
          <a:p>
            <a:pPr marL="0" marR="0" lvl="0" indent="-228600" algn="l" defTabSz="914400" rtl="0" eaLnBrk="1" fontAlgn="auto" latinLnBrk="0" hangingPunct="1">
              <a:lnSpc>
                <a:spcPct val="120000"/>
              </a:lnSpc>
              <a:spcBef>
                <a:spcPts val="0"/>
              </a:spcBef>
              <a:spcAft>
                <a:spcPts val="600"/>
              </a:spcAft>
              <a:buClr>
                <a:srgbClr val="F48E7C"/>
              </a:buClr>
              <a:buSzTx/>
              <a:buFont typeface="Arial" panose="020B0604020202020204" pitchFamily="34" charset="0"/>
              <a:buChar char="•"/>
              <a:tabLst/>
              <a:defRPr/>
            </a:pPr>
            <a:r>
              <a:rPr kumimoji="0" lang="en-US" sz="3700" b="0" i="0" u="none" strike="noStrike" kern="1200" cap="none" spc="0" normalizeH="0" baseline="0" noProof="0" dirty="0">
                <a:ln>
                  <a:noFill/>
                </a:ln>
                <a:solidFill>
                  <a:srgbClr val="09283F"/>
                </a:solidFill>
                <a:effectLst/>
                <a:uLnTx/>
                <a:uFillTx/>
                <a:latin typeface="Arial Nova Light"/>
                <a:ea typeface="+mn-ea"/>
                <a:cs typeface="+mn-cs"/>
              </a:rPr>
              <a:t>“And the gates of hell will not prevail against it”</a:t>
            </a:r>
          </a:p>
          <a:p>
            <a:pPr marL="0" marR="0" lvl="0" indent="-228600" algn="l" defTabSz="914400" rtl="0" eaLnBrk="1" fontAlgn="auto" latinLnBrk="0" hangingPunct="1">
              <a:lnSpc>
                <a:spcPct val="120000"/>
              </a:lnSpc>
              <a:spcBef>
                <a:spcPts val="0"/>
              </a:spcBef>
              <a:spcAft>
                <a:spcPts val="600"/>
              </a:spcAft>
              <a:buClr>
                <a:srgbClr val="F48E7C"/>
              </a:buClr>
              <a:buSzTx/>
              <a:buFont typeface="Arial" panose="020B0604020202020204" pitchFamily="34" charset="0"/>
              <a:buChar char="•"/>
              <a:tabLst/>
              <a:defRPr/>
            </a:pPr>
            <a:r>
              <a:rPr kumimoji="0" lang="en-US" sz="3700" b="0" i="0" u="none" strike="noStrike" kern="1200" cap="none" spc="0" normalizeH="0" baseline="0" noProof="0" dirty="0">
                <a:ln>
                  <a:noFill/>
                </a:ln>
                <a:solidFill>
                  <a:srgbClr val="09283F"/>
                </a:solidFill>
                <a:effectLst/>
                <a:uLnTx/>
                <a:uFillTx/>
                <a:latin typeface="Arial Nova Light"/>
                <a:ea typeface="+mn-ea"/>
                <a:cs typeface="+mn-cs"/>
              </a:rPr>
              <a:t>“Jesus’ Church” will ultimately have victory</a:t>
            </a:r>
          </a:p>
          <a:p>
            <a:pPr marL="0" marR="0" lvl="0" indent="-228600" algn="l" defTabSz="914400" rtl="0" eaLnBrk="1" fontAlgn="auto" latinLnBrk="0" hangingPunct="1">
              <a:lnSpc>
                <a:spcPct val="120000"/>
              </a:lnSpc>
              <a:spcBef>
                <a:spcPts val="0"/>
              </a:spcBef>
              <a:spcAft>
                <a:spcPts val="600"/>
              </a:spcAft>
              <a:buClr>
                <a:srgbClr val="F48E7C"/>
              </a:buClr>
              <a:buSzTx/>
              <a:buFont typeface="Arial" panose="020B0604020202020204" pitchFamily="34" charset="0"/>
              <a:buChar char="•"/>
              <a:tabLst/>
              <a:defRPr/>
            </a:pPr>
            <a:r>
              <a:rPr kumimoji="0" lang="en-US" sz="3700" b="0" i="0" u="none" strike="noStrike" kern="1200" cap="none" spc="0" normalizeH="0" baseline="0" noProof="0" dirty="0">
                <a:ln>
                  <a:noFill/>
                </a:ln>
                <a:solidFill>
                  <a:srgbClr val="09283F"/>
                </a:solidFill>
                <a:effectLst/>
                <a:uLnTx/>
                <a:uFillTx/>
                <a:latin typeface="Arial Nova Light"/>
                <a:ea typeface="+mn-ea"/>
                <a:cs typeface="+mn-cs"/>
              </a:rPr>
              <a:t>It cannot, will not fail</a:t>
            </a:r>
          </a:p>
          <a:p>
            <a:pPr marL="0" marR="0" lvl="0" indent="-228600" algn="l" defTabSz="914400" rtl="0" eaLnBrk="1" fontAlgn="auto" latinLnBrk="0" hangingPunct="1">
              <a:lnSpc>
                <a:spcPct val="120000"/>
              </a:lnSpc>
              <a:spcBef>
                <a:spcPts val="0"/>
              </a:spcBef>
              <a:spcAft>
                <a:spcPts val="600"/>
              </a:spcAft>
              <a:buClr>
                <a:srgbClr val="F48E7C"/>
              </a:buClr>
              <a:buSzTx/>
              <a:buFont typeface="Arial" panose="020B0604020202020204" pitchFamily="34" charset="0"/>
              <a:buChar char="•"/>
              <a:tabLst/>
              <a:defRPr/>
            </a:pPr>
            <a:r>
              <a:rPr kumimoji="0" lang="en-US" sz="3700" b="0" i="0" u="none" strike="noStrike" kern="1200" cap="none" spc="0" normalizeH="0" baseline="0" noProof="0" dirty="0">
                <a:ln>
                  <a:noFill/>
                </a:ln>
                <a:solidFill>
                  <a:srgbClr val="09283F"/>
                </a:solidFill>
                <a:effectLst/>
                <a:uLnTx/>
                <a:uFillTx/>
                <a:latin typeface="Arial Nova Light"/>
                <a:ea typeface="+mn-ea"/>
                <a:cs typeface="+mn-cs"/>
              </a:rPr>
              <a:t>Reality - Local churches can and do fail</a:t>
            </a:r>
          </a:p>
          <a:p>
            <a:pPr marL="0" marR="0" lvl="0" indent="-228600" algn="l" defTabSz="914400" rtl="0" eaLnBrk="1" fontAlgn="auto" latinLnBrk="0" hangingPunct="1">
              <a:lnSpc>
                <a:spcPct val="120000"/>
              </a:lnSpc>
              <a:spcBef>
                <a:spcPts val="0"/>
              </a:spcBef>
              <a:spcAft>
                <a:spcPts val="600"/>
              </a:spcAft>
              <a:buClr>
                <a:srgbClr val="F48E7C"/>
              </a:buClr>
              <a:buSzTx/>
              <a:buFont typeface="Arial" panose="020B0604020202020204" pitchFamily="34" charset="0"/>
              <a:buChar char="•"/>
              <a:tabLst/>
              <a:defRPr/>
            </a:pPr>
            <a:r>
              <a:rPr kumimoji="0" lang="en-US" sz="3700" b="0" i="0" u="none" strike="noStrike" kern="1200" cap="none" spc="0" normalizeH="0" baseline="0" noProof="0" dirty="0">
                <a:ln>
                  <a:noFill/>
                </a:ln>
                <a:solidFill>
                  <a:srgbClr val="09283F"/>
                </a:solidFill>
                <a:effectLst/>
                <a:uLnTx/>
                <a:uFillTx/>
                <a:latin typeface="Arial Nova Light"/>
                <a:ea typeface="+mn-ea"/>
                <a:cs typeface="+mn-cs"/>
              </a:rPr>
              <a:t>What happened to the 7 churches of Revelation 2,3?</a:t>
            </a:r>
          </a:p>
          <a:p>
            <a:pPr marL="0" marR="0" lvl="0" indent="-228600" algn="l" defTabSz="914400" rtl="0" eaLnBrk="1" fontAlgn="auto" latinLnBrk="0" hangingPunct="1">
              <a:lnSpc>
                <a:spcPct val="120000"/>
              </a:lnSpc>
              <a:spcBef>
                <a:spcPts val="0"/>
              </a:spcBef>
              <a:spcAft>
                <a:spcPts val="600"/>
              </a:spcAft>
              <a:buClr>
                <a:srgbClr val="F48E7C"/>
              </a:buClr>
              <a:buSzTx/>
              <a:buFont typeface="Arial" panose="020B0604020202020204" pitchFamily="34" charset="0"/>
              <a:buChar char="•"/>
              <a:tabLst/>
              <a:defRPr/>
            </a:pPr>
            <a:r>
              <a:rPr kumimoji="0" lang="en-US" sz="3700" b="0" i="0" u="none" strike="noStrike" kern="1200" cap="none" spc="0" normalizeH="0" baseline="0" noProof="0" dirty="0">
                <a:ln>
                  <a:noFill/>
                </a:ln>
                <a:solidFill>
                  <a:srgbClr val="09283F"/>
                </a:solidFill>
                <a:effectLst/>
                <a:uLnTx/>
                <a:uFillTx/>
                <a:latin typeface="Arial Nova Light"/>
                <a:ea typeface="+mn-ea"/>
                <a:cs typeface="+mn-cs"/>
              </a:rPr>
              <a:t>4,500 churches closed in 2019 – 3,000 started for a net loss of 1,500 (religionnews.com)</a:t>
            </a:r>
          </a:p>
          <a:p>
            <a:endParaRPr lang="en-US" dirty="0"/>
          </a:p>
        </p:txBody>
      </p:sp>
    </p:spTree>
    <p:extLst>
      <p:ext uri="{BB962C8B-B14F-4D97-AF65-F5344CB8AC3E}">
        <p14:creationId xmlns:p14="http://schemas.microsoft.com/office/powerpoint/2010/main" val="2459173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8354E4A1-6024-4D18-89EA-EB7EF53D3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EFA0B0F3-4BE3-414F-BF92-563F722B1F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56" y="0"/>
            <a:ext cx="12186844" cy="2128964"/>
          </a:xfrm>
          <a:custGeom>
            <a:avLst/>
            <a:gdLst>
              <a:gd name="connsiteX0" fmla="*/ 0 w 12186844"/>
              <a:gd name="connsiteY0" fmla="*/ 0 h 2128964"/>
              <a:gd name="connsiteX1" fmla="*/ 12186844 w 12186844"/>
              <a:gd name="connsiteY1" fmla="*/ 0 h 2128964"/>
              <a:gd name="connsiteX2" fmla="*/ 12186844 w 12186844"/>
              <a:gd name="connsiteY2" fmla="*/ 2128964 h 2128964"/>
              <a:gd name="connsiteX3" fmla="*/ 2247277 w 12186844"/>
              <a:gd name="connsiteY3" fmla="*/ 2128964 h 2128964"/>
              <a:gd name="connsiteX4" fmla="*/ 2326545 w 12186844"/>
              <a:gd name="connsiteY4" fmla="*/ 2125211 h 2128964"/>
              <a:gd name="connsiteX5" fmla="*/ 2191729 w 12186844"/>
              <a:gd name="connsiteY5" fmla="*/ 2118828 h 2128964"/>
              <a:gd name="connsiteX6" fmla="*/ 66975 w 12186844"/>
              <a:gd name="connsiteY6" fmla="*/ 349781 h 2128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6844" h="2128964">
                <a:moveTo>
                  <a:pt x="0" y="0"/>
                </a:moveTo>
                <a:lnTo>
                  <a:pt x="12186844" y="0"/>
                </a:lnTo>
                <a:lnTo>
                  <a:pt x="12186844" y="2128964"/>
                </a:lnTo>
                <a:lnTo>
                  <a:pt x="2247277" y="2128964"/>
                </a:lnTo>
                <a:lnTo>
                  <a:pt x="2326545" y="2125211"/>
                </a:lnTo>
                <a:lnTo>
                  <a:pt x="2191729" y="2118828"/>
                </a:lnTo>
                <a:cubicBezTo>
                  <a:pt x="1174891" y="2022044"/>
                  <a:pt x="338983" y="1304706"/>
                  <a:pt x="66975" y="34978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3B544EC4-1768-4207-B2BF-E806799528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33672" y="0"/>
            <a:ext cx="2353172" cy="2431959"/>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1B4AEC-C548-4075-B9BF-5F97D63F89C1}"/>
              </a:ext>
            </a:extLst>
          </p:cNvPr>
          <p:cNvSpPr>
            <a:spLocks noGrp="1"/>
          </p:cNvSpPr>
          <p:nvPr>
            <p:ph type="title"/>
          </p:nvPr>
        </p:nvSpPr>
        <p:spPr>
          <a:xfrm>
            <a:off x="539931" y="484497"/>
            <a:ext cx="10128069" cy="1239528"/>
          </a:xfrm>
        </p:spPr>
        <p:txBody>
          <a:bodyPr vert="horz" lIns="91440" tIns="45720" rIns="91440" bIns="45720" rtlCol="0" anchor="ctr">
            <a:normAutofit/>
          </a:bodyPr>
          <a:lstStyle/>
          <a:p>
            <a:r>
              <a:rPr lang="en-US" dirty="0">
                <a:solidFill>
                  <a:srgbClr val="FFFFFF"/>
                </a:solidFill>
              </a:rPr>
              <a:t>Embrace Some Perspiration </a:t>
            </a:r>
          </a:p>
        </p:txBody>
      </p:sp>
      <p:sp>
        <p:nvSpPr>
          <p:cNvPr id="4" name="TextBox 3">
            <a:extLst>
              <a:ext uri="{FF2B5EF4-FFF2-40B4-BE49-F238E27FC236}">
                <a16:creationId xmlns:a16="http://schemas.microsoft.com/office/drawing/2014/main" id="{8383A37B-1AA2-4DE7-8806-12DC9E5E0270}"/>
              </a:ext>
            </a:extLst>
          </p:cNvPr>
          <p:cNvSpPr txBox="1"/>
          <p:nvPr/>
        </p:nvSpPr>
        <p:spPr>
          <a:xfrm>
            <a:off x="235131" y="2364519"/>
            <a:ext cx="11721737" cy="4729036"/>
          </a:xfrm>
          <a:prstGeom prst="rect">
            <a:avLst/>
          </a:prstGeom>
        </p:spPr>
        <p:txBody>
          <a:bodyPr vert="horz" lIns="91440" tIns="45720" rIns="91440" bIns="45720" rtlCol="0">
            <a:normAutofit/>
          </a:bodyPr>
          <a:lstStyle/>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Matthew 28:18-20</a:t>
            </a:r>
          </a:p>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“The Great Commission”</a:t>
            </a:r>
          </a:p>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Embrace Jesus’ Power that is – All Authority</a:t>
            </a:r>
          </a:p>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Embrace Jesus’ Purpose/Petition – Make Disciples</a:t>
            </a:r>
          </a:p>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Embrace Jesus’ Presence</a:t>
            </a:r>
          </a:p>
        </p:txBody>
      </p:sp>
    </p:spTree>
    <p:extLst>
      <p:ext uri="{BB962C8B-B14F-4D97-AF65-F5344CB8AC3E}">
        <p14:creationId xmlns:p14="http://schemas.microsoft.com/office/powerpoint/2010/main" val="2452153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9C584-C1E6-43E8-B74E-92C4AD1B096B}"/>
              </a:ext>
            </a:extLst>
          </p:cNvPr>
          <p:cNvSpPr>
            <a:spLocks noGrp="1"/>
          </p:cNvSpPr>
          <p:nvPr>
            <p:ph type="ctrTitle"/>
          </p:nvPr>
        </p:nvSpPr>
        <p:spPr>
          <a:xfrm>
            <a:off x="538938" y="1129266"/>
            <a:ext cx="11114124" cy="3551275"/>
          </a:xfrm>
        </p:spPr>
        <p:txBody>
          <a:bodyPr/>
          <a:lstStyle/>
          <a:p>
            <a:pPr algn="ctr"/>
            <a:r>
              <a:rPr lang="en-US" dirty="0"/>
              <a:t>“Ownership</a:t>
            </a:r>
            <a:br>
              <a:rPr lang="en-US" dirty="0"/>
            </a:br>
            <a:r>
              <a:rPr lang="en-US" dirty="0"/>
              <a:t>Verses</a:t>
            </a:r>
            <a:br>
              <a:rPr lang="en-US" dirty="0"/>
            </a:br>
            <a:r>
              <a:rPr lang="en-US" dirty="0"/>
              <a:t>Stewardship”</a:t>
            </a:r>
          </a:p>
        </p:txBody>
      </p:sp>
      <p:sp>
        <p:nvSpPr>
          <p:cNvPr id="3" name="Subtitle 2">
            <a:extLst>
              <a:ext uri="{FF2B5EF4-FFF2-40B4-BE49-F238E27FC236}">
                <a16:creationId xmlns:a16="http://schemas.microsoft.com/office/drawing/2014/main" id="{FB8611F0-56B1-4F2E-8011-22B6A8E7511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6111465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8354E4A1-6024-4D18-89EA-EB7EF53D3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EFA0B0F3-4BE3-414F-BF92-563F722B1F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56" y="0"/>
            <a:ext cx="12186844" cy="2128964"/>
          </a:xfrm>
          <a:custGeom>
            <a:avLst/>
            <a:gdLst>
              <a:gd name="connsiteX0" fmla="*/ 0 w 12186844"/>
              <a:gd name="connsiteY0" fmla="*/ 0 h 2128964"/>
              <a:gd name="connsiteX1" fmla="*/ 12186844 w 12186844"/>
              <a:gd name="connsiteY1" fmla="*/ 0 h 2128964"/>
              <a:gd name="connsiteX2" fmla="*/ 12186844 w 12186844"/>
              <a:gd name="connsiteY2" fmla="*/ 2128964 h 2128964"/>
              <a:gd name="connsiteX3" fmla="*/ 2247277 w 12186844"/>
              <a:gd name="connsiteY3" fmla="*/ 2128964 h 2128964"/>
              <a:gd name="connsiteX4" fmla="*/ 2326545 w 12186844"/>
              <a:gd name="connsiteY4" fmla="*/ 2125211 h 2128964"/>
              <a:gd name="connsiteX5" fmla="*/ 2191729 w 12186844"/>
              <a:gd name="connsiteY5" fmla="*/ 2118828 h 2128964"/>
              <a:gd name="connsiteX6" fmla="*/ 66975 w 12186844"/>
              <a:gd name="connsiteY6" fmla="*/ 349781 h 2128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6844" h="2128964">
                <a:moveTo>
                  <a:pt x="0" y="0"/>
                </a:moveTo>
                <a:lnTo>
                  <a:pt x="12186844" y="0"/>
                </a:lnTo>
                <a:lnTo>
                  <a:pt x="12186844" y="2128964"/>
                </a:lnTo>
                <a:lnTo>
                  <a:pt x="2247277" y="2128964"/>
                </a:lnTo>
                <a:lnTo>
                  <a:pt x="2326545" y="2125211"/>
                </a:lnTo>
                <a:lnTo>
                  <a:pt x="2191729" y="2118828"/>
                </a:lnTo>
                <a:cubicBezTo>
                  <a:pt x="1174891" y="2022044"/>
                  <a:pt x="338983" y="1304706"/>
                  <a:pt x="66975" y="34978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3B544EC4-1768-4207-B2BF-E806799528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33672" y="0"/>
            <a:ext cx="2353172" cy="2431959"/>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1B4AEC-C548-4075-B9BF-5F97D63F89C1}"/>
              </a:ext>
            </a:extLst>
          </p:cNvPr>
          <p:cNvSpPr>
            <a:spLocks noGrp="1"/>
          </p:cNvSpPr>
          <p:nvPr>
            <p:ph type="title"/>
          </p:nvPr>
        </p:nvSpPr>
        <p:spPr>
          <a:xfrm>
            <a:off x="539931" y="484497"/>
            <a:ext cx="10128069" cy="1239528"/>
          </a:xfrm>
        </p:spPr>
        <p:txBody>
          <a:bodyPr vert="horz" lIns="91440" tIns="45720" rIns="91440" bIns="45720" rtlCol="0" anchor="ctr">
            <a:normAutofit/>
          </a:bodyPr>
          <a:lstStyle/>
          <a:p>
            <a:r>
              <a:rPr lang="en-US" dirty="0">
                <a:solidFill>
                  <a:srgbClr val="FFFFFF"/>
                </a:solidFill>
              </a:rPr>
              <a:t>Embrace Some Perspiration </a:t>
            </a:r>
          </a:p>
        </p:txBody>
      </p:sp>
      <p:sp>
        <p:nvSpPr>
          <p:cNvPr id="4" name="TextBox 3">
            <a:extLst>
              <a:ext uri="{FF2B5EF4-FFF2-40B4-BE49-F238E27FC236}">
                <a16:creationId xmlns:a16="http://schemas.microsoft.com/office/drawing/2014/main" id="{8383A37B-1AA2-4DE7-8806-12DC9E5E0270}"/>
              </a:ext>
            </a:extLst>
          </p:cNvPr>
          <p:cNvSpPr txBox="1"/>
          <p:nvPr/>
        </p:nvSpPr>
        <p:spPr>
          <a:xfrm>
            <a:off x="235131" y="2128964"/>
            <a:ext cx="11721737" cy="4729036"/>
          </a:xfrm>
          <a:prstGeom prst="rect">
            <a:avLst/>
          </a:prstGeom>
        </p:spPr>
        <p:txBody>
          <a:bodyPr vert="horz" lIns="91440" tIns="45720" rIns="91440" bIns="45720" rtlCol="0">
            <a:normAutofit/>
          </a:bodyPr>
          <a:lstStyle/>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Jesus Is In Charge</a:t>
            </a:r>
          </a:p>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Jesus Has Given Commands To Be Followed</a:t>
            </a:r>
          </a:p>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Jesus’ Position And Commands Have Not Changed</a:t>
            </a:r>
          </a:p>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Jesus Presence Should Bring Comfort And Serve As A Catalyst To Move Any Local Body Of Believers</a:t>
            </a:r>
          </a:p>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If It Does Not – The Church Will Eventually Close </a:t>
            </a:r>
          </a:p>
        </p:txBody>
      </p:sp>
    </p:spTree>
    <p:extLst>
      <p:ext uri="{BB962C8B-B14F-4D97-AF65-F5344CB8AC3E}">
        <p14:creationId xmlns:p14="http://schemas.microsoft.com/office/powerpoint/2010/main" val="706888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9C584-C1E6-43E8-B74E-92C4AD1B096B}"/>
              </a:ext>
            </a:extLst>
          </p:cNvPr>
          <p:cNvSpPr>
            <a:spLocks noGrp="1"/>
          </p:cNvSpPr>
          <p:nvPr>
            <p:ph type="ctrTitle"/>
          </p:nvPr>
        </p:nvSpPr>
        <p:spPr>
          <a:xfrm>
            <a:off x="538938" y="902843"/>
            <a:ext cx="11114124" cy="3007305"/>
          </a:xfrm>
        </p:spPr>
        <p:txBody>
          <a:bodyPr/>
          <a:lstStyle/>
          <a:p>
            <a:pPr algn="ctr"/>
            <a:r>
              <a:rPr lang="en-US" dirty="0"/>
              <a:t>Matthew 16</a:t>
            </a:r>
          </a:p>
        </p:txBody>
      </p:sp>
      <p:sp>
        <p:nvSpPr>
          <p:cNvPr id="3" name="Subtitle 2">
            <a:extLst>
              <a:ext uri="{FF2B5EF4-FFF2-40B4-BE49-F238E27FC236}">
                <a16:creationId xmlns:a16="http://schemas.microsoft.com/office/drawing/2014/main" id="{FB8611F0-56B1-4F2E-8011-22B6A8E7511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17833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1F2CD-AE0F-4E56-A024-02C57C2BF1CF}"/>
              </a:ext>
            </a:extLst>
          </p:cNvPr>
          <p:cNvSpPr>
            <a:spLocks noGrp="1"/>
          </p:cNvSpPr>
          <p:nvPr>
            <p:ph type="title"/>
          </p:nvPr>
        </p:nvSpPr>
        <p:spPr/>
        <p:txBody>
          <a:bodyPr/>
          <a:lstStyle/>
          <a:p>
            <a:r>
              <a:rPr lang="en-US" dirty="0"/>
              <a:t>“Who do people say that I am?”</a:t>
            </a:r>
          </a:p>
        </p:txBody>
      </p:sp>
      <p:sp>
        <p:nvSpPr>
          <p:cNvPr id="3" name="Content Placeholder 2">
            <a:extLst>
              <a:ext uri="{FF2B5EF4-FFF2-40B4-BE49-F238E27FC236}">
                <a16:creationId xmlns:a16="http://schemas.microsoft.com/office/drawing/2014/main" id="{CCC7933D-4FD3-4BBC-84B7-8659C65827C5}"/>
              </a:ext>
            </a:extLst>
          </p:cNvPr>
          <p:cNvSpPr>
            <a:spLocks noGrp="1"/>
          </p:cNvSpPr>
          <p:nvPr>
            <p:ph idx="1"/>
          </p:nvPr>
        </p:nvSpPr>
        <p:spPr>
          <a:xfrm>
            <a:off x="775061" y="1710666"/>
            <a:ext cx="10781211" cy="4347659"/>
          </a:xfrm>
        </p:spPr>
        <p:txBody>
          <a:bodyPr>
            <a:normAutofit/>
          </a:bodyPr>
          <a:lstStyle/>
          <a:p>
            <a:r>
              <a:rPr lang="en-US" sz="4000" dirty="0"/>
              <a:t>“John the Baptist”</a:t>
            </a:r>
          </a:p>
          <a:p>
            <a:r>
              <a:rPr lang="en-US" sz="4000" dirty="0"/>
              <a:t>“Elijah”</a:t>
            </a:r>
          </a:p>
          <a:p>
            <a:r>
              <a:rPr lang="en-US" sz="4000" dirty="0"/>
              <a:t>“Jeremiah”</a:t>
            </a:r>
          </a:p>
          <a:p>
            <a:r>
              <a:rPr lang="en-US" sz="4000" dirty="0"/>
              <a:t>“One of the Prophets”</a:t>
            </a:r>
          </a:p>
          <a:p>
            <a:r>
              <a:rPr lang="en-US" sz="4000" dirty="0"/>
              <a:t>People were confused as to who Jesus was</a:t>
            </a:r>
          </a:p>
          <a:p>
            <a:endParaRPr lang="en-US" sz="4000" dirty="0"/>
          </a:p>
        </p:txBody>
      </p:sp>
    </p:spTree>
    <p:extLst>
      <p:ext uri="{BB962C8B-B14F-4D97-AF65-F5344CB8AC3E}">
        <p14:creationId xmlns:p14="http://schemas.microsoft.com/office/powerpoint/2010/main" val="2506814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anim calcmode="lin" valueType="num">
                                      <p:cBhvr>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anim calcmode="lin" valueType="num">
                                      <p:cBhvr>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1F2CD-AE0F-4E56-A024-02C57C2BF1CF}"/>
              </a:ext>
            </a:extLst>
          </p:cNvPr>
          <p:cNvSpPr>
            <a:spLocks noGrp="1"/>
          </p:cNvSpPr>
          <p:nvPr>
            <p:ph type="title"/>
          </p:nvPr>
        </p:nvSpPr>
        <p:spPr>
          <a:xfrm>
            <a:off x="256903" y="303285"/>
            <a:ext cx="11678194" cy="1329004"/>
          </a:xfrm>
        </p:spPr>
        <p:txBody>
          <a:bodyPr/>
          <a:lstStyle/>
          <a:p>
            <a:r>
              <a:rPr lang="en-US" dirty="0"/>
              <a:t>“You are the Christ, the Son of the living God”</a:t>
            </a:r>
          </a:p>
        </p:txBody>
      </p:sp>
      <p:sp>
        <p:nvSpPr>
          <p:cNvPr id="3" name="Content Placeholder 2">
            <a:extLst>
              <a:ext uri="{FF2B5EF4-FFF2-40B4-BE49-F238E27FC236}">
                <a16:creationId xmlns:a16="http://schemas.microsoft.com/office/drawing/2014/main" id="{CCC7933D-4FD3-4BBC-84B7-8659C65827C5}"/>
              </a:ext>
            </a:extLst>
          </p:cNvPr>
          <p:cNvSpPr>
            <a:spLocks noGrp="1"/>
          </p:cNvSpPr>
          <p:nvPr>
            <p:ph idx="1"/>
          </p:nvPr>
        </p:nvSpPr>
        <p:spPr>
          <a:xfrm>
            <a:off x="352697" y="1375954"/>
            <a:ext cx="11486606" cy="5259977"/>
          </a:xfrm>
        </p:spPr>
        <p:txBody>
          <a:bodyPr>
            <a:normAutofit fontScale="92500" lnSpcReduction="20000"/>
          </a:bodyPr>
          <a:lstStyle/>
          <a:p>
            <a:r>
              <a:rPr lang="en-US" sz="4000" dirty="0"/>
              <a:t>“Christ” was equivalent to the O.T. “Messiah”</a:t>
            </a:r>
          </a:p>
          <a:p>
            <a:r>
              <a:rPr lang="en-US" sz="4000" dirty="0"/>
              <a:t>Fulfillment of all the O.T. prophecies</a:t>
            </a:r>
          </a:p>
          <a:p>
            <a:r>
              <a:rPr lang="en-US" sz="4000" dirty="0"/>
              <a:t>Fulfillment of the purpose – “save people from sin”</a:t>
            </a:r>
          </a:p>
          <a:p>
            <a:r>
              <a:rPr lang="en-US" sz="4000" dirty="0"/>
              <a:t>“…at last, the truth of Jesus’ divinity and messiahship was established in their minds…” John MacArthur</a:t>
            </a:r>
          </a:p>
          <a:p>
            <a:r>
              <a:rPr lang="en-US" sz="4000" dirty="0"/>
              <a:t>“the Son of the living God” = true God</a:t>
            </a:r>
          </a:p>
          <a:p>
            <a:r>
              <a:rPr lang="en-US" sz="4000" dirty="0"/>
              <a:t>“…not a mythological figment such as Pan of a mortal ‘deity’ as Caesar…” - MacArthur</a:t>
            </a:r>
          </a:p>
          <a:p>
            <a:endParaRPr lang="en-US" sz="4000" dirty="0"/>
          </a:p>
        </p:txBody>
      </p:sp>
    </p:spTree>
    <p:extLst>
      <p:ext uri="{BB962C8B-B14F-4D97-AF65-F5344CB8AC3E}">
        <p14:creationId xmlns:p14="http://schemas.microsoft.com/office/powerpoint/2010/main" val="3565356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anim calcmode="lin" valueType="num">
                                      <p:cBhvr>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500"/>
                                        <p:tgtEl>
                                          <p:spTgt spid="3">
                                            <p:txEl>
                                              <p:pRg st="0" end="0"/>
                                            </p:txEl>
                                          </p:spTgt>
                                        </p:tgtEl>
                                      </p:cBhvr>
                                    </p:animEffect>
                                    <p:anim calcmode="lin" valueType="num">
                                      <p:cBhvr>
                                        <p:cTn id="2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anim calcmode="lin" valueType="num">
                                      <p:cBhvr>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anim calcmode="lin" valueType="num">
                                      <p:cBhvr>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500"/>
                                        <p:tgtEl>
                                          <p:spTgt spid="3">
                                            <p:txEl>
                                              <p:pRg st="5" end="5"/>
                                            </p:txEl>
                                          </p:spTgt>
                                        </p:tgtEl>
                                      </p:cBhvr>
                                    </p:animEffect>
                                    <p:anim calcmode="lin" valueType="num">
                                      <p:cBhvr>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1F2CD-AE0F-4E56-A024-02C57C2BF1CF}"/>
              </a:ext>
            </a:extLst>
          </p:cNvPr>
          <p:cNvSpPr>
            <a:spLocks noGrp="1"/>
          </p:cNvSpPr>
          <p:nvPr>
            <p:ph type="title"/>
          </p:nvPr>
        </p:nvSpPr>
        <p:spPr>
          <a:xfrm>
            <a:off x="896548" y="381662"/>
            <a:ext cx="9914859" cy="1329004"/>
          </a:xfrm>
        </p:spPr>
        <p:txBody>
          <a:bodyPr/>
          <a:lstStyle/>
          <a:p>
            <a:r>
              <a:rPr lang="en-US" dirty="0"/>
              <a:t>“Who do people say Jesus Is?”</a:t>
            </a:r>
          </a:p>
        </p:txBody>
      </p:sp>
      <p:sp>
        <p:nvSpPr>
          <p:cNvPr id="3" name="Content Placeholder 2">
            <a:extLst>
              <a:ext uri="{FF2B5EF4-FFF2-40B4-BE49-F238E27FC236}">
                <a16:creationId xmlns:a16="http://schemas.microsoft.com/office/drawing/2014/main" id="{CCC7933D-4FD3-4BBC-84B7-8659C65827C5}"/>
              </a:ext>
            </a:extLst>
          </p:cNvPr>
          <p:cNvSpPr>
            <a:spLocks noGrp="1"/>
          </p:cNvSpPr>
          <p:nvPr>
            <p:ph idx="1"/>
          </p:nvPr>
        </p:nvSpPr>
        <p:spPr>
          <a:xfrm>
            <a:off x="705394" y="1519078"/>
            <a:ext cx="10781211" cy="4881723"/>
          </a:xfrm>
        </p:spPr>
        <p:txBody>
          <a:bodyPr>
            <a:normAutofit fontScale="92500" lnSpcReduction="20000"/>
          </a:bodyPr>
          <a:lstStyle/>
          <a:p>
            <a:r>
              <a:rPr lang="en-US" sz="4000" dirty="0"/>
              <a:t>“A myth, fairytale, make believe”</a:t>
            </a:r>
          </a:p>
          <a:p>
            <a:r>
              <a:rPr lang="en-US" sz="4000" dirty="0"/>
              <a:t>“Just a man” or “a good man</a:t>
            </a:r>
          </a:p>
          <a:p>
            <a:r>
              <a:rPr lang="en-US" sz="4000" dirty="0"/>
              <a:t>“A prophet/ teacher”</a:t>
            </a:r>
          </a:p>
          <a:p>
            <a:r>
              <a:rPr lang="en-US" sz="4000" dirty="0"/>
              <a:t>“God but not true man”</a:t>
            </a:r>
          </a:p>
          <a:p>
            <a:r>
              <a:rPr lang="en-US" sz="4000" dirty="0"/>
              <a:t>A demigod – half God, half man</a:t>
            </a:r>
          </a:p>
          <a:p>
            <a:r>
              <a:rPr lang="en-US" sz="4000" dirty="0"/>
              <a:t>Once a man who evolved into God</a:t>
            </a:r>
          </a:p>
          <a:p>
            <a:r>
              <a:rPr lang="en-US" sz="4000" dirty="0"/>
              <a:t>True God – True Man</a:t>
            </a:r>
          </a:p>
        </p:txBody>
      </p:sp>
    </p:spTree>
    <p:extLst>
      <p:ext uri="{BB962C8B-B14F-4D97-AF65-F5344CB8AC3E}">
        <p14:creationId xmlns:p14="http://schemas.microsoft.com/office/powerpoint/2010/main" val="1146511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anim calcmode="lin" valueType="num">
                                      <p:cBhvr>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anim calcmode="lin" valueType="num">
                                      <p:cBhvr>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500"/>
                                        <p:tgtEl>
                                          <p:spTgt spid="3">
                                            <p:txEl>
                                              <p:pRg st="5" end="5"/>
                                            </p:txEl>
                                          </p:spTgt>
                                        </p:tgtEl>
                                      </p:cBhvr>
                                    </p:animEffect>
                                    <p:anim calcmode="lin" valueType="num">
                                      <p:cBhvr>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500"/>
                                        <p:tgtEl>
                                          <p:spTgt spid="3">
                                            <p:txEl>
                                              <p:pRg st="6" end="6"/>
                                            </p:txEl>
                                          </p:spTgt>
                                        </p:tgtEl>
                                      </p:cBhvr>
                                    </p:animEffect>
                                    <p:anim calcmode="lin" valueType="num">
                                      <p:cBhvr>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1F2CD-AE0F-4E56-A024-02C57C2BF1CF}"/>
              </a:ext>
            </a:extLst>
          </p:cNvPr>
          <p:cNvSpPr>
            <a:spLocks noGrp="1"/>
          </p:cNvSpPr>
          <p:nvPr>
            <p:ph type="title"/>
          </p:nvPr>
        </p:nvSpPr>
        <p:spPr>
          <a:xfrm>
            <a:off x="256903" y="303285"/>
            <a:ext cx="11678194" cy="1329004"/>
          </a:xfrm>
        </p:spPr>
        <p:txBody>
          <a:bodyPr/>
          <a:lstStyle/>
          <a:p>
            <a:r>
              <a:rPr lang="en-US" dirty="0"/>
              <a:t>“You are the Christ, the Son of the living God”</a:t>
            </a:r>
          </a:p>
        </p:txBody>
      </p:sp>
      <p:sp>
        <p:nvSpPr>
          <p:cNvPr id="3" name="Content Placeholder 2">
            <a:extLst>
              <a:ext uri="{FF2B5EF4-FFF2-40B4-BE49-F238E27FC236}">
                <a16:creationId xmlns:a16="http://schemas.microsoft.com/office/drawing/2014/main" id="{CCC7933D-4FD3-4BBC-84B7-8659C65827C5}"/>
              </a:ext>
            </a:extLst>
          </p:cNvPr>
          <p:cNvSpPr>
            <a:spLocks noGrp="1"/>
          </p:cNvSpPr>
          <p:nvPr>
            <p:ph idx="1"/>
          </p:nvPr>
        </p:nvSpPr>
        <p:spPr>
          <a:xfrm>
            <a:off x="352697" y="1375954"/>
            <a:ext cx="11486606" cy="5259977"/>
          </a:xfrm>
        </p:spPr>
        <p:txBody>
          <a:bodyPr>
            <a:normAutofit lnSpcReduction="10000"/>
          </a:bodyPr>
          <a:lstStyle/>
          <a:p>
            <a:r>
              <a:rPr lang="en-US" sz="4000" dirty="0"/>
              <a:t>“…on this rock I will build my church…”</a:t>
            </a:r>
          </a:p>
          <a:p>
            <a:r>
              <a:rPr lang="en-US" sz="4000" dirty="0"/>
              <a:t>Some mistakenly believe this means that the church is built on Peter</a:t>
            </a:r>
          </a:p>
          <a:p>
            <a:r>
              <a:rPr lang="en-US" sz="4000" dirty="0"/>
              <a:t>Some believe the Church was built upon Peter’s confession</a:t>
            </a:r>
          </a:p>
          <a:p>
            <a:r>
              <a:rPr lang="en-US" sz="4000" dirty="0"/>
              <a:t>The church is being built on the reality of the confession – It is being built on Christ, by Christ</a:t>
            </a:r>
          </a:p>
          <a:p>
            <a:endParaRPr lang="en-US" sz="4000" dirty="0"/>
          </a:p>
        </p:txBody>
      </p:sp>
    </p:spTree>
    <p:extLst>
      <p:ext uri="{BB962C8B-B14F-4D97-AF65-F5344CB8AC3E}">
        <p14:creationId xmlns:p14="http://schemas.microsoft.com/office/powerpoint/2010/main" val="2053286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anim calcmode="lin" valueType="num">
                                      <p:cBhvr>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8354E4A1-6024-4D18-89EA-EB7EF53D3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EFA0B0F3-4BE3-414F-BF92-563F722B1F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56" y="0"/>
            <a:ext cx="12186844" cy="2128964"/>
          </a:xfrm>
          <a:custGeom>
            <a:avLst/>
            <a:gdLst>
              <a:gd name="connsiteX0" fmla="*/ 0 w 12186844"/>
              <a:gd name="connsiteY0" fmla="*/ 0 h 2128964"/>
              <a:gd name="connsiteX1" fmla="*/ 12186844 w 12186844"/>
              <a:gd name="connsiteY1" fmla="*/ 0 h 2128964"/>
              <a:gd name="connsiteX2" fmla="*/ 12186844 w 12186844"/>
              <a:gd name="connsiteY2" fmla="*/ 2128964 h 2128964"/>
              <a:gd name="connsiteX3" fmla="*/ 2247277 w 12186844"/>
              <a:gd name="connsiteY3" fmla="*/ 2128964 h 2128964"/>
              <a:gd name="connsiteX4" fmla="*/ 2326545 w 12186844"/>
              <a:gd name="connsiteY4" fmla="*/ 2125211 h 2128964"/>
              <a:gd name="connsiteX5" fmla="*/ 2191729 w 12186844"/>
              <a:gd name="connsiteY5" fmla="*/ 2118828 h 2128964"/>
              <a:gd name="connsiteX6" fmla="*/ 66975 w 12186844"/>
              <a:gd name="connsiteY6" fmla="*/ 349781 h 2128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6844" h="2128964">
                <a:moveTo>
                  <a:pt x="0" y="0"/>
                </a:moveTo>
                <a:lnTo>
                  <a:pt x="12186844" y="0"/>
                </a:lnTo>
                <a:lnTo>
                  <a:pt x="12186844" y="2128964"/>
                </a:lnTo>
                <a:lnTo>
                  <a:pt x="2247277" y="2128964"/>
                </a:lnTo>
                <a:lnTo>
                  <a:pt x="2326545" y="2125211"/>
                </a:lnTo>
                <a:lnTo>
                  <a:pt x="2191729" y="2118828"/>
                </a:lnTo>
                <a:cubicBezTo>
                  <a:pt x="1174891" y="2022044"/>
                  <a:pt x="338983" y="1304706"/>
                  <a:pt x="66975" y="34978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3B544EC4-1768-4207-B2BF-E806799528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33672" y="0"/>
            <a:ext cx="2353172" cy="2431959"/>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A1B4AEC-C548-4075-B9BF-5F97D63F89C1}"/>
              </a:ext>
            </a:extLst>
          </p:cNvPr>
          <p:cNvSpPr>
            <a:spLocks noGrp="1"/>
          </p:cNvSpPr>
          <p:nvPr>
            <p:ph type="title"/>
          </p:nvPr>
        </p:nvSpPr>
        <p:spPr>
          <a:xfrm>
            <a:off x="914400" y="484497"/>
            <a:ext cx="9753600" cy="1239528"/>
          </a:xfrm>
        </p:spPr>
        <p:txBody>
          <a:bodyPr vert="horz" lIns="91440" tIns="45720" rIns="91440" bIns="45720" rtlCol="0" anchor="ctr">
            <a:normAutofit/>
          </a:bodyPr>
          <a:lstStyle/>
          <a:p>
            <a:r>
              <a:rPr lang="en-US" dirty="0">
                <a:solidFill>
                  <a:srgbClr val="FFFFFF"/>
                </a:solidFill>
              </a:rPr>
              <a:t>Biblical Answer for Who Christ Is</a:t>
            </a:r>
          </a:p>
        </p:txBody>
      </p:sp>
      <p:sp>
        <p:nvSpPr>
          <p:cNvPr id="4" name="TextBox 3">
            <a:extLst>
              <a:ext uri="{FF2B5EF4-FFF2-40B4-BE49-F238E27FC236}">
                <a16:creationId xmlns:a16="http://schemas.microsoft.com/office/drawing/2014/main" id="{8383A37B-1AA2-4DE7-8806-12DC9E5E0270}"/>
              </a:ext>
            </a:extLst>
          </p:cNvPr>
          <p:cNvSpPr txBox="1"/>
          <p:nvPr/>
        </p:nvSpPr>
        <p:spPr>
          <a:xfrm>
            <a:off x="357051" y="2208522"/>
            <a:ext cx="11477898" cy="4649478"/>
          </a:xfrm>
          <a:prstGeom prst="rect">
            <a:avLst/>
          </a:prstGeom>
        </p:spPr>
        <p:txBody>
          <a:bodyPr vert="horz" lIns="91440" tIns="45720" rIns="91440" bIns="45720" rtlCol="0">
            <a:normAutofit fontScale="92500" lnSpcReduction="20000"/>
          </a:bodyPr>
          <a:lstStyle/>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Alpha and Omega – Revelation 22:13</a:t>
            </a:r>
          </a:p>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Advocate – 1 John 2:1</a:t>
            </a:r>
          </a:p>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Author and Perfecter of Faith – Heb. 12:2</a:t>
            </a:r>
          </a:p>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Bread of Life – John 6:35</a:t>
            </a:r>
          </a:p>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Bridegroom – Matthew 9:15</a:t>
            </a:r>
          </a:p>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Good Shepherd – John 10:11</a:t>
            </a:r>
          </a:p>
          <a:p>
            <a:pPr indent="-228600">
              <a:lnSpc>
                <a:spcPct val="120000"/>
              </a:lnSpc>
              <a:spcAft>
                <a:spcPts val="600"/>
              </a:spcAft>
              <a:buClr>
                <a:schemeClr val="accent5"/>
              </a:buClr>
              <a:buFont typeface="Arial" panose="020B0604020202020204" pitchFamily="34" charset="0"/>
              <a:buChar char="•"/>
            </a:pPr>
            <a:r>
              <a:rPr lang="en-US" sz="4000" dirty="0">
                <a:solidFill>
                  <a:schemeClr val="tx2"/>
                </a:solidFill>
              </a:rPr>
              <a:t>Chief Cornerstone – Ps. 118:22      Rock – 1 Cor. 10:4</a:t>
            </a:r>
          </a:p>
          <a:p>
            <a:pPr indent="-228600">
              <a:lnSpc>
                <a:spcPct val="120000"/>
              </a:lnSpc>
              <a:spcAft>
                <a:spcPts val="600"/>
              </a:spcAft>
              <a:buClr>
                <a:schemeClr val="accent5"/>
              </a:buClr>
              <a:buFont typeface="Arial" panose="020B0604020202020204" pitchFamily="34" charset="0"/>
              <a:buChar char="•"/>
            </a:pPr>
            <a:endParaRPr lang="en-US" sz="4000" dirty="0">
              <a:solidFill>
                <a:schemeClr val="tx2"/>
              </a:solidFill>
            </a:endParaRPr>
          </a:p>
          <a:p>
            <a:pPr>
              <a:lnSpc>
                <a:spcPct val="120000"/>
              </a:lnSpc>
              <a:spcAft>
                <a:spcPts val="600"/>
              </a:spcAft>
              <a:buClr>
                <a:schemeClr val="accent5"/>
              </a:buClr>
            </a:pPr>
            <a:endParaRPr lang="en-US" sz="4000" dirty="0">
              <a:solidFill>
                <a:schemeClr val="tx2"/>
              </a:solidFill>
            </a:endParaRPr>
          </a:p>
          <a:p>
            <a:pPr indent="-228600">
              <a:lnSpc>
                <a:spcPct val="120000"/>
              </a:lnSpc>
              <a:spcAft>
                <a:spcPts val="600"/>
              </a:spcAft>
              <a:buClr>
                <a:schemeClr val="accent5"/>
              </a:buClr>
              <a:buFont typeface="Arial" panose="020B0604020202020204" pitchFamily="34" charset="0"/>
              <a:buChar char="•"/>
            </a:pPr>
            <a:endParaRPr lang="en-US" sz="4000" dirty="0">
              <a:solidFill>
                <a:schemeClr val="tx2"/>
              </a:solidFill>
            </a:endParaRPr>
          </a:p>
        </p:txBody>
      </p:sp>
    </p:spTree>
    <p:extLst>
      <p:ext uri="{BB962C8B-B14F-4D97-AF65-F5344CB8AC3E}">
        <p14:creationId xmlns:p14="http://schemas.microsoft.com/office/powerpoint/2010/main" val="2087148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8CA03-0CA9-43C5-A60E-E0F739FF8DAE}"/>
              </a:ext>
            </a:extLst>
          </p:cNvPr>
          <p:cNvSpPr>
            <a:spLocks noGrp="1"/>
          </p:cNvSpPr>
          <p:nvPr>
            <p:ph type="title"/>
          </p:nvPr>
        </p:nvSpPr>
        <p:spPr>
          <a:xfrm>
            <a:off x="918676" y="311698"/>
            <a:ext cx="10202248" cy="1325890"/>
          </a:xfrm>
        </p:spPr>
        <p:txBody>
          <a:bodyPr/>
          <a:lstStyle/>
          <a:p>
            <a:r>
              <a:rPr lang="en-US" dirty="0"/>
              <a:t>Embrace The Person - “I”</a:t>
            </a:r>
          </a:p>
        </p:txBody>
      </p:sp>
      <p:sp>
        <p:nvSpPr>
          <p:cNvPr id="3" name="Content Placeholder 2">
            <a:extLst>
              <a:ext uri="{FF2B5EF4-FFF2-40B4-BE49-F238E27FC236}">
                <a16:creationId xmlns:a16="http://schemas.microsoft.com/office/drawing/2014/main" id="{6D6C1EC5-B0CA-411E-9BC2-F984F13551F2}"/>
              </a:ext>
            </a:extLst>
          </p:cNvPr>
          <p:cNvSpPr>
            <a:spLocks noGrp="1"/>
          </p:cNvSpPr>
          <p:nvPr>
            <p:ph sz="half" idx="1"/>
          </p:nvPr>
        </p:nvSpPr>
        <p:spPr>
          <a:xfrm>
            <a:off x="505098" y="1480457"/>
            <a:ext cx="5514702" cy="4696505"/>
          </a:xfrm>
        </p:spPr>
        <p:txBody>
          <a:bodyPr>
            <a:normAutofit fontScale="92500"/>
          </a:bodyPr>
          <a:lstStyle/>
          <a:p>
            <a:r>
              <a:rPr lang="en-US" sz="3200" dirty="0"/>
              <a:t>Jesus takes full responsibility</a:t>
            </a:r>
          </a:p>
          <a:p>
            <a:r>
              <a:rPr lang="en-US" sz="3200" dirty="0"/>
              <a:t>Not Church Leadership</a:t>
            </a:r>
          </a:p>
          <a:p>
            <a:r>
              <a:rPr lang="en-US" sz="3200" dirty="0"/>
              <a:t>Not People</a:t>
            </a:r>
          </a:p>
          <a:p>
            <a:r>
              <a:rPr lang="en-US" sz="3200" dirty="0"/>
              <a:t>Not Curriculum </a:t>
            </a:r>
          </a:p>
          <a:p>
            <a:r>
              <a:rPr lang="en-US" sz="3200" dirty="0"/>
              <a:t>Not Marketing Techniques</a:t>
            </a:r>
          </a:p>
          <a:p>
            <a:r>
              <a:rPr lang="en-US" sz="3200" dirty="0"/>
              <a:t>Not Personalities</a:t>
            </a:r>
          </a:p>
          <a:p>
            <a:r>
              <a:rPr lang="en-US" sz="3200" dirty="0"/>
              <a:t>Not Ministries/Programs</a:t>
            </a:r>
          </a:p>
          <a:p>
            <a:endParaRPr lang="en-US" dirty="0"/>
          </a:p>
        </p:txBody>
      </p:sp>
      <p:sp>
        <p:nvSpPr>
          <p:cNvPr id="4" name="Content Placeholder 3">
            <a:extLst>
              <a:ext uri="{FF2B5EF4-FFF2-40B4-BE49-F238E27FC236}">
                <a16:creationId xmlns:a16="http://schemas.microsoft.com/office/drawing/2014/main" id="{A11EB4B1-D86F-4ECF-9221-0E158A9D54EC}"/>
              </a:ext>
            </a:extLst>
          </p:cNvPr>
          <p:cNvSpPr>
            <a:spLocks noGrp="1"/>
          </p:cNvSpPr>
          <p:nvPr>
            <p:ph sz="half" idx="2"/>
          </p:nvPr>
        </p:nvSpPr>
        <p:spPr>
          <a:xfrm>
            <a:off x="6257260" y="1480458"/>
            <a:ext cx="5107426" cy="4696506"/>
          </a:xfrm>
        </p:spPr>
        <p:txBody>
          <a:bodyPr>
            <a:normAutofit fontScale="92500"/>
          </a:bodyPr>
          <a:lstStyle/>
          <a:p>
            <a:r>
              <a:rPr lang="en-US" sz="3200" dirty="0"/>
              <a:t>Not Style of Music</a:t>
            </a:r>
          </a:p>
          <a:p>
            <a:r>
              <a:rPr lang="en-US" sz="3200" dirty="0"/>
              <a:t>Not Counseling </a:t>
            </a:r>
          </a:p>
          <a:p>
            <a:r>
              <a:rPr lang="en-US" sz="3200" dirty="0"/>
              <a:t>Not Amount of Money Given</a:t>
            </a:r>
          </a:p>
          <a:p>
            <a:r>
              <a:rPr lang="en-US" sz="3200" dirty="0"/>
              <a:t>Not Impressive Buildings</a:t>
            </a:r>
          </a:p>
          <a:p>
            <a:r>
              <a:rPr lang="en-US" sz="3200" dirty="0"/>
              <a:t>Or Any Thing Else</a:t>
            </a:r>
          </a:p>
          <a:p>
            <a:r>
              <a:rPr lang="en-US" sz="3200" dirty="0"/>
              <a:t>Jesus Christ Is the Ultimate “Growth Factor”</a:t>
            </a:r>
          </a:p>
        </p:txBody>
      </p:sp>
    </p:spTree>
    <p:extLst>
      <p:ext uri="{BB962C8B-B14F-4D97-AF65-F5344CB8AC3E}">
        <p14:creationId xmlns:p14="http://schemas.microsoft.com/office/powerpoint/2010/main" val="1436947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0" end="0"/>
                                            </p:txEl>
                                          </p:spTgt>
                                        </p:tgtEl>
                                        <p:attrNameLst>
                                          <p:attrName>style.visibility</p:attrName>
                                        </p:attrNameLst>
                                      </p:cBhvr>
                                      <p:to>
                                        <p:strVal val="visible"/>
                                      </p:to>
                                    </p:set>
                                    <p:animEffect transition="in" filter="fade">
                                      <p:cBhvr>
                                        <p:cTn id="56" dur="1000"/>
                                        <p:tgtEl>
                                          <p:spTgt spid="4">
                                            <p:txEl>
                                              <p:pRg st="0" end="0"/>
                                            </p:txEl>
                                          </p:spTgt>
                                        </p:tgtEl>
                                      </p:cBhvr>
                                    </p:animEffect>
                                    <p:anim calcmode="lin" valueType="num">
                                      <p:cBhvr>
                                        <p:cTn id="5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
                                            <p:txEl>
                                              <p:pRg st="1" end="1"/>
                                            </p:txEl>
                                          </p:spTgt>
                                        </p:tgtEl>
                                        <p:attrNameLst>
                                          <p:attrName>style.visibility</p:attrName>
                                        </p:attrNameLst>
                                      </p:cBhvr>
                                      <p:to>
                                        <p:strVal val="visible"/>
                                      </p:to>
                                    </p:set>
                                    <p:animEffect transition="in" filter="fade">
                                      <p:cBhvr>
                                        <p:cTn id="63" dur="1000"/>
                                        <p:tgtEl>
                                          <p:spTgt spid="4">
                                            <p:txEl>
                                              <p:pRg st="1" end="1"/>
                                            </p:txEl>
                                          </p:spTgt>
                                        </p:tgtEl>
                                      </p:cBhvr>
                                    </p:animEffect>
                                    <p:anim calcmode="lin" valueType="num">
                                      <p:cBhvr>
                                        <p:cTn id="6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
                                            <p:txEl>
                                              <p:pRg st="2" end="2"/>
                                            </p:txEl>
                                          </p:spTgt>
                                        </p:tgtEl>
                                        <p:attrNameLst>
                                          <p:attrName>style.visibility</p:attrName>
                                        </p:attrNameLst>
                                      </p:cBhvr>
                                      <p:to>
                                        <p:strVal val="visible"/>
                                      </p:to>
                                    </p:set>
                                    <p:animEffect transition="in" filter="fade">
                                      <p:cBhvr>
                                        <p:cTn id="70" dur="1000"/>
                                        <p:tgtEl>
                                          <p:spTgt spid="4">
                                            <p:txEl>
                                              <p:pRg st="2" end="2"/>
                                            </p:txEl>
                                          </p:spTgt>
                                        </p:tgtEl>
                                      </p:cBhvr>
                                    </p:animEffect>
                                    <p:anim calcmode="lin" valueType="num">
                                      <p:cBhvr>
                                        <p:cTn id="7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4">
                                            <p:txEl>
                                              <p:pRg st="3" end="3"/>
                                            </p:txEl>
                                          </p:spTgt>
                                        </p:tgtEl>
                                        <p:attrNameLst>
                                          <p:attrName>style.visibility</p:attrName>
                                        </p:attrNameLst>
                                      </p:cBhvr>
                                      <p:to>
                                        <p:strVal val="visible"/>
                                      </p:to>
                                    </p:set>
                                    <p:animEffect transition="in" filter="fade">
                                      <p:cBhvr>
                                        <p:cTn id="77" dur="1000"/>
                                        <p:tgtEl>
                                          <p:spTgt spid="4">
                                            <p:txEl>
                                              <p:pRg st="3" end="3"/>
                                            </p:txEl>
                                          </p:spTgt>
                                        </p:tgtEl>
                                      </p:cBhvr>
                                    </p:animEffect>
                                    <p:anim calcmode="lin" valueType="num">
                                      <p:cBhvr>
                                        <p:cTn id="7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7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4">
                                            <p:txEl>
                                              <p:pRg st="4" end="4"/>
                                            </p:txEl>
                                          </p:spTgt>
                                        </p:tgtEl>
                                        <p:attrNameLst>
                                          <p:attrName>style.visibility</p:attrName>
                                        </p:attrNameLst>
                                      </p:cBhvr>
                                      <p:to>
                                        <p:strVal val="visible"/>
                                      </p:to>
                                    </p:set>
                                    <p:animEffect transition="in" filter="fade">
                                      <p:cBhvr>
                                        <p:cTn id="84" dur="1000"/>
                                        <p:tgtEl>
                                          <p:spTgt spid="4">
                                            <p:txEl>
                                              <p:pRg st="4" end="4"/>
                                            </p:txEl>
                                          </p:spTgt>
                                        </p:tgtEl>
                                      </p:cBhvr>
                                    </p:animEffect>
                                    <p:anim calcmode="lin" valueType="num">
                                      <p:cBhvr>
                                        <p:cTn id="8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8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4">
                                            <p:txEl>
                                              <p:pRg st="5" end="5"/>
                                            </p:txEl>
                                          </p:spTgt>
                                        </p:tgtEl>
                                        <p:attrNameLst>
                                          <p:attrName>style.visibility</p:attrName>
                                        </p:attrNameLst>
                                      </p:cBhvr>
                                      <p:to>
                                        <p:strVal val="visible"/>
                                      </p:to>
                                    </p:set>
                                    <p:animEffect transition="in" filter="fade">
                                      <p:cBhvr>
                                        <p:cTn id="91" dur="1000"/>
                                        <p:tgtEl>
                                          <p:spTgt spid="4">
                                            <p:txEl>
                                              <p:pRg st="5" end="5"/>
                                            </p:txEl>
                                          </p:spTgt>
                                        </p:tgtEl>
                                      </p:cBhvr>
                                    </p:animEffect>
                                    <p:anim calcmode="lin" valueType="num">
                                      <p:cBhvr>
                                        <p:cTn id="92"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93"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ModOverlayVTI">
  <a:themeElements>
    <a:clrScheme name="Custom 50">
      <a:dk1>
        <a:sysClr val="windowText" lastClr="000000"/>
      </a:dk1>
      <a:lt1>
        <a:srgbClr val="F4F2EC"/>
      </a:lt1>
      <a:dk2>
        <a:srgbClr val="09283F"/>
      </a:dk2>
      <a:lt2>
        <a:srgbClr val="FFFFFF"/>
      </a:lt2>
      <a:accent1>
        <a:srgbClr val="3C9A8F"/>
      </a:accent1>
      <a:accent2>
        <a:srgbClr val="18818C"/>
      </a:accent2>
      <a:accent3>
        <a:srgbClr val="800A2F"/>
      </a:accent3>
      <a:accent4>
        <a:srgbClr val="F6635C"/>
      </a:accent4>
      <a:accent5>
        <a:srgbClr val="F48E7C"/>
      </a:accent5>
      <a:accent6>
        <a:srgbClr val="DA9D16"/>
      </a:accent6>
      <a:hlink>
        <a:srgbClr val="ED621D"/>
      </a:hlink>
      <a:folHlink>
        <a:srgbClr val="A18A6D"/>
      </a:folHlink>
    </a:clrScheme>
    <a:fontScheme name="Elephant Arial Nova Light">
      <a:majorFont>
        <a:latin typeface="Elephant"/>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OverlayVTI" id="{85202D65-63D3-4793-A090-FA8DF18DC0BE}" vid="{91924FCD-E846-48AE-B233-F25A78D18B8D}"/>
    </a:ext>
  </a:extLst>
</a:theme>
</file>

<file path=docProps/app.xml><?xml version="1.0" encoding="utf-8"?>
<Properties xmlns="http://schemas.openxmlformats.org/officeDocument/2006/extended-properties" xmlns:vt="http://schemas.openxmlformats.org/officeDocument/2006/docPropsVTypes">
  <Template>Mod overlay</Template>
  <TotalTime>638</TotalTime>
  <Words>1066</Words>
  <Application>Microsoft Office PowerPoint</Application>
  <PresentationFormat>Widescreen</PresentationFormat>
  <Paragraphs>120</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Arial Nova Light</vt:lpstr>
      <vt:lpstr>Elephant</vt:lpstr>
      <vt:lpstr>ModOverlayVTI</vt:lpstr>
      <vt:lpstr>Marks of a Healthy Church</vt:lpstr>
      <vt:lpstr>“Ownership Verses Stewardship”</vt:lpstr>
      <vt:lpstr>Matthew 16</vt:lpstr>
      <vt:lpstr>“Who do people say that I am?”</vt:lpstr>
      <vt:lpstr>“You are the Christ, the Son of the living God”</vt:lpstr>
      <vt:lpstr>“Who do people say Jesus Is?”</vt:lpstr>
      <vt:lpstr>“You are the Christ, the Son of the living God”</vt:lpstr>
      <vt:lpstr>Biblical Answer for Who Christ Is</vt:lpstr>
      <vt:lpstr>Embrace The Person - “I”</vt:lpstr>
      <vt:lpstr>Embrace the Person  -  “I”</vt:lpstr>
      <vt:lpstr>Embrace the Process – “Will Build”</vt:lpstr>
      <vt:lpstr>Embrace the Possession - “My”</vt:lpstr>
      <vt:lpstr>Embrace the Possession - “My”</vt:lpstr>
      <vt:lpstr>Embrace the Possession - “My”</vt:lpstr>
      <vt:lpstr>Embrace the Possession - “My”</vt:lpstr>
      <vt:lpstr>Embrace the Possession “My”</vt:lpstr>
      <vt:lpstr>Embrace the People  “Church”</vt:lpstr>
      <vt:lpstr>Embrace the Prize – “Ultimate Success”</vt:lpstr>
      <vt:lpstr>Embrace Some Perspiration </vt:lpstr>
      <vt:lpstr>Embrace Some Perspiration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Marks of a Healthy Church</dc:title>
  <dc:creator>J.S. Piper</dc:creator>
  <cp:lastModifiedBy>J.S. Piper</cp:lastModifiedBy>
  <cp:revision>41</cp:revision>
  <cp:lastPrinted>2021-06-06T13:05:55Z</cp:lastPrinted>
  <dcterms:created xsi:type="dcterms:W3CDTF">2021-06-04T16:42:57Z</dcterms:created>
  <dcterms:modified xsi:type="dcterms:W3CDTF">2021-06-06T13:07:31Z</dcterms:modified>
</cp:coreProperties>
</file>