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7" r:id="rId2"/>
    <p:sldId id="297" r:id="rId3"/>
    <p:sldId id="320" r:id="rId4"/>
    <p:sldId id="309" r:id="rId5"/>
    <p:sldId id="310" r:id="rId6"/>
    <p:sldId id="311" r:id="rId7"/>
    <p:sldId id="312" r:id="rId8"/>
    <p:sldId id="313" r:id="rId9"/>
    <p:sldId id="308" r:id="rId10"/>
    <p:sldId id="314" r:id="rId11"/>
    <p:sldId id="321" r:id="rId12"/>
    <p:sldId id="315" r:id="rId13"/>
    <p:sldId id="322" r:id="rId14"/>
    <p:sldId id="316" r:id="rId15"/>
    <p:sldId id="318" r:id="rId16"/>
    <p:sldId id="319" r:id="rId1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2638AEB-D5D8-4400-83D3-A6FD73502A65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24BF76A-5606-427E-A76A-C94D4561D9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87820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F76A-5606-427E-A76A-C94D4561D9B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1309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F76A-5606-427E-A76A-C94D4561D9B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51693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38BD40F-7AEF-37DD-448E-A132646E66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B8522E-FB8D-88ED-76FE-8B8A5BD609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EAB2303-71A5-C51B-6C27-AB5A340282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CE81AE9-FD64-1499-B8C2-8CBBBD46ABB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24BF76A-5606-427E-A76A-C94D4561D9B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462483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09800" y="4464028"/>
            <a:ext cx="9144000" cy="1641490"/>
          </a:xfrm>
        </p:spPr>
        <p:txBody>
          <a:bodyPr wrap="none" anchor="t">
            <a:normAutofit/>
          </a:bodyPr>
          <a:lstStyle>
            <a:lvl1pPr algn="r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09799" y="3694375"/>
            <a:ext cx="9144000" cy="754025"/>
          </a:xfrm>
        </p:spPr>
        <p:txBody>
          <a:bodyPr anchor="b">
            <a:normAutofit/>
          </a:bodyPr>
          <a:lstStyle>
            <a:lvl1pPr marL="0" indent="0" algn="r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75936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367160"/>
            <a:ext cx="10515600" cy="81935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39788" y="987425"/>
            <a:ext cx="10515600" cy="337973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5186516"/>
            <a:ext cx="10514012" cy="682472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4765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353434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489399"/>
            <a:ext cx="10514012" cy="1501826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74315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365125"/>
            <a:ext cx="9302752" cy="2992904"/>
          </a:xfrm>
        </p:spPr>
        <p:txBody>
          <a:bodyPr anchor="ctr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501729"/>
            <a:ext cx="10512424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1111044" y="7868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437812" y="274320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1458266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2326967"/>
            <a:ext cx="10515600" cy="2511835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4850581"/>
            <a:ext cx="10514012" cy="114064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38422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337282" y="188595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356798" y="257175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7994" y="1885950"/>
            <a:ext cx="2936241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77441" y="257175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29035" y="1885950"/>
            <a:ext cx="2932113" cy="576262"/>
          </a:xfrm>
        </p:spPr>
        <p:txBody>
          <a:bodyPr vert="horz" lIns="91440" tIns="45720" rIns="91440" bIns="45720" rtlCol="0" anchor="b">
            <a:noAutofit/>
          </a:bodyPr>
          <a:lstStyle>
            <a:lvl1pPr>
              <a:buNone/>
              <a:defRPr lang="en-US" sz="2400" b="0" dirty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29035" y="257175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594512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332085" y="4297503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2085" y="2256354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332085" y="4873765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997" y="4297503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568996" y="2256354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7644" y="4873764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04322" y="4297503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41000"/>
                        <a:lumOff val="59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04321" y="2256354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04197" y="4873762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6110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14764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5491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17482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>
          <a:xfrm>
            <a:off x="854532" y="4464028"/>
            <a:ext cx="9144000" cy="1641490"/>
          </a:xfrm>
        </p:spPr>
        <p:txBody>
          <a:bodyPr wrap="none" anchor="t">
            <a:normAutofit/>
          </a:bodyPr>
          <a:lstStyle>
            <a:lvl1pPr algn="l">
              <a:defRPr sz="9600" b="0" spc="-300">
                <a:gradFill flip="none" rotWithShape="1">
                  <a:gsLst>
                    <a:gs pos="32000">
                      <a:schemeClr val="tx1">
                        <a:lumMod val="89000"/>
                      </a:schemeClr>
                    </a:gs>
                    <a:gs pos="0">
                      <a:schemeClr val="bg1">
                        <a:lumMod val="47000"/>
                        <a:lumOff val="53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8100000" scaled="1"/>
                  <a:tileRect/>
                </a:gradFill>
                <a:effectLst>
                  <a:outerShdw blurRad="469900" dist="342900" dir="5400000" sy="-20000" rotWithShape="0">
                    <a:prstClr val="black">
                      <a:alpha val="66000"/>
                    </a:prstClr>
                  </a:outerShdw>
                </a:effectLst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Subtitle 2"/>
          <p:cNvSpPr>
            <a:spLocks noGrp="1"/>
          </p:cNvSpPr>
          <p:nvPr>
            <p:ph type="subTitle" idx="1"/>
          </p:nvPr>
        </p:nvSpPr>
        <p:spPr>
          <a:xfrm>
            <a:off x="854532" y="3693674"/>
            <a:ext cx="9144000" cy="754025"/>
          </a:xfrm>
        </p:spPr>
        <p:txBody>
          <a:bodyPr anchor="b">
            <a:normAutofit/>
          </a:bodyPr>
          <a:lstStyle>
            <a:lvl1pPr marL="0" indent="0" algn="l">
              <a:buNone/>
              <a:defRPr sz="3200" b="0">
                <a:gradFill flip="none" rotWithShape="1"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  <a:tileRect/>
                </a:gradFill>
                <a:latin typeface="+mj-lt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318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20000" y="1825625"/>
            <a:ext cx="5025216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19840" y="1825625"/>
            <a:ext cx="503396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30337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681163"/>
            <a:ext cx="5025216" cy="823912"/>
          </a:xfrm>
        </p:spPr>
        <p:txBody>
          <a:bodyPr anchor="b"/>
          <a:lstStyle>
            <a:lvl1pPr marL="0" indent="0">
              <a:buNone/>
              <a:defRPr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20000" y="2505075"/>
            <a:ext cx="5025216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19840" y="1681163"/>
            <a:ext cx="5035548" cy="823912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2">
                        <a:lumMod val="90000"/>
                        <a:lumOff val="10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19840" y="2505075"/>
            <a:ext cx="503554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743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98920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466600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59915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20000" y="2057400"/>
            <a:ext cx="3652025" cy="3811588"/>
          </a:xfrm>
        </p:spPr>
        <p:txBody>
          <a:bodyPr/>
          <a:lstStyle>
            <a:lvl1pPr marL="0" indent="0">
              <a:buNone/>
              <a:defRPr sz="1600">
                <a:gradFill>
                  <a:gsLst>
                    <a:gs pos="15000">
                      <a:schemeClr val="tx2"/>
                    </a:gs>
                    <a:gs pos="73000">
                      <a:schemeClr val="tx2">
                        <a:lumMod val="60000"/>
                        <a:lumOff val="40000"/>
                      </a:schemeClr>
                    </a:gs>
                    <a:gs pos="0">
                      <a:schemeClr val="tx1"/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16200000" scaled="1"/>
                </a:gra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423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9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20000" y="1825625"/>
            <a:ext cx="102338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E7A9A803-12E3-4793-9A8C-B3887BAFA5A2}" type="datetimeFigureOut">
              <a:rPr lang="en-US" smtClean="0"/>
              <a:t>3/8/2026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gradFill flip="none" rotWithShape="1">
                  <a:gsLst>
                    <a:gs pos="28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38000"/>
                        <a:lumOff val="62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5400000" scaled="1"/>
                  <a:tileRect/>
                </a:gradFill>
              </a:defRPr>
            </a:lvl1pPr>
          </a:lstStyle>
          <a:p>
            <a:fld id="{5B997A53-3EF8-4E8E-862D-F1E55D95C6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54640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b="0" kern="1200">
          <a:gradFill flip="none" rotWithShape="1">
            <a:gsLst>
              <a:gs pos="28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  <a:tileRect/>
          </a:gra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gradFill>
            <a:gsLst>
              <a:gs pos="34000">
                <a:schemeClr val="tx1">
                  <a:lumMod val="93000"/>
                </a:schemeClr>
              </a:gs>
              <a:gs pos="0">
                <a:schemeClr val="bg1">
                  <a:lumMod val="25000"/>
                  <a:lumOff val="75000"/>
                </a:schemeClr>
              </a:gs>
              <a:gs pos="100000">
                <a:schemeClr val="tx2">
                  <a:lumMod val="0"/>
                  <a:lumOff val="100000"/>
                </a:schemeClr>
              </a:gs>
            </a:gsLst>
            <a:lin ang="4800000" scaled="0"/>
          </a:gra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186813-080C-4617-C432-16F06D28D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09800" y="4089679"/>
            <a:ext cx="9144000" cy="2768321"/>
          </a:xfrm>
        </p:spPr>
        <p:txBody>
          <a:bodyPr>
            <a:normAutofit/>
          </a:bodyPr>
          <a:lstStyle/>
          <a:p>
            <a:pPr algn="ctr"/>
            <a:r>
              <a:rPr lang="en-US" dirty="0"/>
              <a:t>Fruit of </a:t>
            </a:r>
            <a:br>
              <a:rPr lang="en-US" dirty="0"/>
            </a:br>
            <a:r>
              <a:rPr lang="en-US" dirty="0"/>
              <a:t>the Spirit – Part 2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EDA673-7F23-DE96-FF7D-6E6704C4796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111478" y="3051987"/>
            <a:ext cx="9144000" cy="754025"/>
          </a:xfrm>
        </p:spPr>
        <p:txBody>
          <a:bodyPr/>
          <a:lstStyle/>
          <a:p>
            <a:r>
              <a:rPr lang="en-US" dirty="0"/>
              <a:t>Galatians 5:22-23</a:t>
            </a:r>
          </a:p>
        </p:txBody>
      </p:sp>
    </p:spTree>
    <p:extLst>
      <p:ext uri="{BB962C8B-B14F-4D97-AF65-F5344CB8AC3E}">
        <p14:creationId xmlns:p14="http://schemas.microsoft.com/office/powerpoint/2010/main" val="255721647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80B05F-9D22-B708-BE12-9D31477E3B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0E353F-2116-4A48-9A92-B35E3617B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834F8-8FA2-D323-3402-2E014950AE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God is patient (slow to anger)</a:t>
            </a:r>
          </a:p>
          <a:p>
            <a:pPr marL="0" indent="0">
              <a:buNone/>
            </a:pPr>
            <a:r>
              <a:rPr lang="en-US" sz="4000" dirty="0"/>
              <a:t>	Exodus 34:6-7 </a:t>
            </a:r>
          </a:p>
          <a:p>
            <a:pPr marL="0" indent="0">
              <a:buNone/>
            </a:pPr>
            <a:r>
              <a:rPr lang="en-US" sz="4000" dirty="0"/>
              <a:t>	Numbers 14:18</a:t>
            </a:r>
          </a:p>
          <a:p>
            <a:pPr marL="0" indent="0">
              <a:buNone/>
            </a:pPr>
            <a:r>
              <a:rPr lang="en-US" sz="4000" dirty="0"/>
              <a:t>	Psalm 86:15</a:t>
            </a:r>
          </a:p>
          <a:p>
            <a:pPr marL="0" indent="0">
              <a:buNone/>
            </a:pPr>
            <a:r>
              <a:rPr lang="en-US" sz="4000" dirty="0"/>
              <a:t>	Patience is associated with mercy &amp; forgiveness</a:t>
            </a:r>
          </a:p>
          <a:p>
            <a:pPr marL="0" indent="0">
              <a:buNone/>
            </a:pPr>
            <a:r>
              <a:rPr lang="en-US" sz="4000" dirty="0"/>
              <a:t>	Long nosed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132E6BF8-3A14-E732-7581-07CBE583D0A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06090" y="365125"/>
            <a:ext cx="6179820" cy="61798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91558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1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6C6E876-002D-6CBC-AC75-A4C0DF2BB2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DAC675-26EE-D017-D90B-96FDA6BD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21F796-8A55-6E73-CF33-4D696018033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God is patient (slow to anger)</a:t>
            </a:r>
          </a:p>
          <a:p>
            <a:pPr marL="0" indent="0">
              <a:buNone/>
            </a:pPr>
            <a:r>
              <a:rPr lang="en-US" sz="4000" dirty="0"/>
              <a:t>	Exodus 34:6-7 </a:t>
            </a:r>
          </a:p>
          <a:p>
            <a:pPr marL="0" indent="0">
              <a:buNone/>
            </a:pPr>
            <a:r>
              <a:rPr lang="en-US" sz="4000" dirty="0"/>
              <a:t>	Numbers 14:18</a:t>
            </a:r>
          </a:p>
          <a:p>
            <a:pPr marL="0" indent="0">
              <a:buNone/>
            </a:pPr>
            <a:r>
              <a:rPr lang="en-US" sz="4000" dirty="0"/>
              <a:t>	Psalm 86:15</a:t>
            </a:r>
          </a:p>
          <a:p>
            <a:pPr marL="0" indent="0">
              <a:buNone/>
            </a:pPr>
            <a:r>
              <a:rPr lang="en-US" sz="4000" dirty="0"/>
              <a:t>	Patience is associated with mercy &amp; forgiveness</a:t>
            </a:r>
          </a:p>
          <a:p>
            <a:pPr marL="0" indent="0">
              <a:buNone/>
            </a:pPr>
            <a:r>
              <a:rPr lang="en-US" sz="4000" dirty="0"/>
              <a:t>	Long nosed</a:t>
            </a:r>
          </a:p>
          <a:p>
            <a:pPr marL="0" indent="0">
              <a:buNone/>
            </a:pPr>
            <a:r>
              <a:rPr lang="en-US" sz="4000" dirty="0"/>
              <a:t>	1 Peter 3:20</a:t>
            </a:r>
          </a:p>
        </p:txBody>
      </p:sp>
    </p:spTree>
    <p:extLst>
      <p:ext uri="{BB962C8B-B14F-4D97-AF65-F5344CB8AC3E}">
        <p14:creationId xmlns:p14="http://schemas.microsoft.com/office/powerpoint/2010/main" val="3770785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65E4ECC-B077-4701-2CD9-104D8961D9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1E4EA2-078C-56D0-72FA-3EFD44A0B0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9D3382-F4F2-827F-6C95-A40BDAE902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Command to be patient:</a:t>
            </a:r>
          </a:p>
          <a:p>
            <a:pPr marL="0" indent="0">
              <a:buNone/>
            </a:pPr>
            <a:r>
              <a:rPr lang="en-US" sz="4000" dirty="0"/>
              <a:t>Colossians 3:12-13</a:t>
            </a:r>
          </a:p>
          <a:p>
            <a:pPr marL="0" indent="0">
              <a:buNone/>
            </a:pPr>
            <a:r>
              <a:rPr lang="en-US" sz="4000" dirty="0"/>
              <a:t>Ephesians 4:1-2</a:t>
            </a:r>
          </a:p>
          <a:p>
            <a:pPr marL="0" indent="0">
              <a:buNone/>
            </a:pPr>
            <a:r>
              <a:rPr lang="en-US" sz="4000" dirty="0"/>
              <a:t>2 Timothy 4:2</a:t>
            </a:r>
          </a:p>
          <a:p>
            <a:pPr marL="0" indent="0">
              <a:buNone/>
            </a:pPr>
            <a:r>
              <a:rPr lang="en-US" sz="4000" dirty="0"/>
              <a:t>James 5:7-8</a:t>
            </a:r>
          </a:p>
        </p:txBody>
      </p:sp>
    </p:spTree>
    <p:extLst>
      <p:ext uri="{BB962C8B-B14F-4D97-AF65-F5344CB8AC3E}">
        <p14:creationId xmlns:p14="http://schemas.microsoft.com/office/powerpoint/2010/main" val="3602553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0132E4-9C30-8739-FA93-4A5A3B8EBB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F138E4-2783-22BD-9556-74FCD717D4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1A5144-910A-60A2-1EF8-03B346027C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Practicing patience:</a:t>
            </a:r>
          </a:p>
          <a:p>
            <a:pPr marL="0" indent="0">
              <a:buNone/>
            </a:pPr>
            <a:r>
              <a:rPr lang="en-US" sz="4000" dirty="0"/>
              <a:t>Forgive one another:</a:t>
            </a:r>
          </a:p>
          <a:p>
            <a:pPr marL="0" indent="0">
              <a:buNone/>
            </a:pPr>
            <a:r>
              <a:rPr lang="en-US" sz="4000" dirty="0"/>
              <a:t>Show preference to one another:</a:t>
            </a:r>
          </a:p>
          <a:p>
            <a:pPr marL="0" indent="0">
              <a:buNone/>
            </a:pPr>
            <a:r>
              <a:rPr lang="en-US" sz="4000" dirty="0"/>
              <a:t>Prayer</a:t>
            </a:r>
          </a:p>
        </p:txBody>
      </p:sp>
    </p:spTree>
    <p:extLst>
      <p:ext uri="{BB962C8B-B14F-4D97-AF65-F5344CB8AC3E}">
        <p14:creationId xmlns:p14="http://schemas.microsoft.com/office/powerpoint/2010/main" val="34174362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5BB7F8-5611-D561-FCF2-3DAE1A73B3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5B4DD8-7965-B557-4FAD-223460A0CF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DB534BE-85EA-83FA-BA18-6ED8C03EB6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Very similar to goodness</a:t>
            </a:r>
          </a:p>
          <a:p>
            <a:pPr marL="0" indent="0">
              <a:buNone/>
            </a:pPr>
            <a:r>
              <a:rPr lang="en-US" sz="4000" dirty="0"/>
              <a:t>A gracious attitude</a:t>
            </a:r>
          </a:p>
          <a:p>
            <a:pPr marL="0" indent="0">
              <a:buNone/>
            </a:pPr>
            <a:r>
              <a:rPr lang="en-US" sz="4000" dirty="0"/>
              <a:t>A general disposition toward others</a:t>
            </a:r>
          </a:p>
        </p:txBody>
      </p:sp>
    </p:spTree>
    <p:extLst>
      <p:ext uri="{BB962C8B-B14F-4D97-AF65-F5344CB8AC3E}">
        <p14:creationId xmlns:p14="http://schemas.microsoft.com/office/powerpoint/2010/main" val="65667238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D9F6D1-AC50-77E5-5E1B-F81D12CD58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322D7D-7DAD-E825-97D0-331FDE602C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C7A1C7-8275-C8D1-7740-7B211F9637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Kindness of God:</a:t>
            </a:r>
          </a:p>
          <a:p>
            <a:pPr marL="0" indent="0">
              <a:buNone/>
            </a:pPr>
            <a:r>
              <a:rPr lang="en-US" sz="4000" dirty="0"/>
              <a:t>Luke 6:35 He Himself is kind to ungrateful and evil men</a:t>
            </a:r>
          </a:p>
          <a:p>
            <a:pPr marL="0" indent="0">
              <a:buNone/>
            </a:pPr>
            <a:r>
              <a:rPr lang="en-US" sz="4000" dirty="0"/>
              <a:t>Romans 2:4 The kindness of God leads to repentance</a:t>
            </a:r>
          </a:p>
          <a:p>
            <a:pPr marL="0" indent="0">
              <a:buNone/>
            </a:pPr>
            <a:r>
              <a:rPr lang="en-US" sz="4000" dirty="0"/>
              <a:t>1 Peter 2:2-3 God’s kindness is experienced</a:t>
            </a:r>
          </a:p>
          <a:p>
            <a:pPr marL="0" indent="0">
              <a:buNone/>
            </a:pPr>
            <a:r>
              <a:rPr lang="en-US" sz="4000" dirty="0"/>
              <a:t>Ephesians 2:7 God is rich in grace and kindness</a:t>
            </a:r>
          </a:p>
          <a:p>
            <a:pPr marL="0" indent="0">
              <a:buNone/>
            </a:pPr>
            <a:r>
              <a:rPr lang="en-US" sz="4000" dirty="0"/>
              <a:t>Titus 3:4-5 Jesus appeared in kindness</a:t>
            </a:r>
          </a:p>
          <a:p>
            <a:pPr marL="0" indent="0">
              <a:buNone/>
            </a:pPr>
            <a:endParaRPr lang="en-US" sz="4000" dirty="0"/>
          </a:p>
        </p:txBody>
      </p:sp>
    </p:spTree>
    <p:extLst>
      <p:ext uri="{BB962C8B-B14F-4D97-AF65-F5344CB8AC3E}">
        <p14:creationId xmlns:p14="http://schemas.microsoft.com/office/powerpoint/2010/main" val="8758214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3B92DB-26BC-E02B-FA29-2D581058E02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F92170-E498-9FE6-F300-438CD6E27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Kindness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36347C-788B-6E73-78BE-338BFE43BB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Command </a:t>
            </a:r>
          </a:p>
          <a:p>
            <a:pPr marL="0" indent="0">
              <a:buNone/>
            </a:pPr>
            <a:r>
              <a:rPr lang="en-US" sz="4000" dirty="0"/>
              <a:t>Ephesians 4:32 Be kind to one another, tender-hearted, forgiving each other</a:t>
            </a:r>
          </a:p>
          <a:p>
            <a:pPr marL="0" indent="0">
              <a:buNone/>
            </a:pPr>
            <a:r>
              <a:rPr lang="en-US" sz="4000" dirty="0"/>
              <a:t>Micah 6:8 Do justly, love kindness, walk humbly with your God</a:t>
            </a:r>
          </a:p>
        </p:txBody>
      </p:sp>
    </p:spTree>
    <p:extLst>
      <p:ext uri="{BB962C8B-B14F-4D97-AF65-F5344CB8AC3E}">
        <p14:creationId xmlns:p14="http://schemas.microsoft.com/office/powerpoint/2010/main" val="3676452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043B8F-4B62-B746-CBEE-35CA0E9F09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337D49-6012-D2D6-1AAA-1B8B43A06D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039613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Salem/Shalom: completion, fulfillment, wholeness, unity, a restored relationship</a:t>
            </a:r>
          </a:p>
          <a:p>
            <a:pPr marL="0" indent="0">
              <a:buNone/>
            </a:pPr>
            <a:r>
              <a:rPr lang="en-US" sz="4000" dirty="0"/>
              <a:t>Jeru-</a:t>
            </a:r>
            <a:r>
              <a:rPr lang="en-US" sz="4000" u="sng" dirty="0" err="1"/>
              <a:t>salem</a:t>
            </a:r>
            <a:r>
              <a:rPr lang="en-US" sz="4000" dirty="0"/>
              <a:t> – </a:t>
            </a:r>
          </a:p>
          <a:p>
            <a:pPr marL="0" indent="0">
              <a:buNone/>
            </a:pPr>
            <a:r>
              <a:rPr lang="en-US" sz="4000" dirty="0"/>
              <a:t>City of peace</a:t>
            </a:r>
            <a:endParaRPr lang="en-US" sz="4000" u="sng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60A4201-7E3E-B169-92BD-CD21C493FF1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85954" y="3000354"/>
            <a:ext cx="6429375" cy="3714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3507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6DA373-38B1-13C4-47A1-D0736885CE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F1AB68-8312-DDDE-95C9-195610FBE5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F25156-FF96-8F3D-86FE-4974809CE60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10039613" cy="435133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4000" dirty="0"/>
              <a:t>Salem/Shalom: completion, fulfillment, wholeness, unity, a restored relationship 	Joshua 8:31, Ruth 2:12</a:t>
            </a:r>
          </a:p>
          <a:p>
            <a:pPr marL="0" indent="0">
              <a:buNone/>
            </a:pPr>
            <a:r>
              <a:rPr lang="en-US" sz="4000" dirty="0"/>
              <a:t>Greeting: Rom 1:7</a:t>
            </a:r>
          </a:p>
          <a:p>
            <a:pPr marL="0" indent="0">
              <a:buNone/>
            </a:pPr>
            <a:r>
              <a:rPr lang="en-US" sz="4000" dirty="0"/>
              <a:t>Absence of war: </a:t>
            </a:r>
          </a:p>
          <a:p>
            <a:pPr marL="0" indent="0">
              <a:buNone/>
            </a:pPr>
            <a:r>
              <a:rPr lang="en-US" sz="4000" dirty="0"/>
              <a:t>Freedom from disturbance:</a:t>
            </a:r>
          </a:p>
          <a:p>
            <a:pPr marL="0" indent="0">
              <a:buNone/>
            </a:pPr>
            <a:r>
              <a:rPr lang="en-US" sz="4000" dirty="0"/>
              <a:t>Opposite of troubled or anxious</a:t>
            </a:r>
          </a:p>
        </p:txBody>
      </p:sp>
    </p:spTree>
    <p:extLst>
      <p:ext uri="{BB962C8B-B14F-4D97-AF65-F5344CB8AC3E}">
        <p14:creationId xmlns:p14="http://schemas.microsoft.com/office/powerpoint/2010/main" val="1157317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D6B9224-2E49-A85E-75B1-7667D0CFAE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07907-356D-4BC5-BCD7-47499805C4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C3B24D-9835-0A3C-340B-E7BD36812B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20000" y="1825625"/>
            <a:ext cx="9862632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Why don’t we have peace?</a:t>
            </a:r>
          </a:p>
          <a:p>
            <a:pPr marL="0" indent="0">
              <a:buNone/>
            </a:pPr>
            <a:r>
              <a:rPr lang="en-US" sz="4000" dirty="0"/>
              <a:t>When Adam sinned all humanity fell into sin Genesis 3, Romans 5</a:t>
            </a:r>
          </a:p>
        </p:txBody>
      </p:sp>
    </p:spTree>
    <p:extLst>
      <p:ext uri="{BB962C8B-B14F-4D97-AF65-F5344CB8AC3E}">
        <p14:creationId xmlns:p14="http://schemas.microsoft.com/office/powerpoint/2010/main" val="3210901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79AC2B-B6AB-67B5-5A9A-056E65F442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Romans 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64EE626-29E7-EEBB-EBC4-2E19185B1A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3621" y="1690688"/>
            <a:ext cx="5882379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600" dirty="0"/>
              <a:t>Adam:</a:t>
            </a:r>
          </a:p>
          <a:p>
            <a:pPr marL="0" indent="0">
              <a:buNone/>
            </a:pPr>
            <a:r>
              <a:rPr lang="en-US" sz="3600" dirty="0"/>
              <a:t>Enemies with God (10)</a:t>
            </a:r>
          </a:p>
          <a:p>
            <a:pPr marL="0" indent="0">
              <a:buNone/>
            </a:pPr>
            <a:r>
              <a:rPr lang="en-US" sz="3600" dirty="0"/>
              <a:t>All sinned (12)</a:t>
            </a:r>
          </a:p>
          <a:p>
            <a:pPr marL="0" indent="0">
              <a:buNone/>
            </a:pPr>
            <a:r>
              <a:rPr lang="en-US" sz="3600" dirty="0"/>
              <a:t>Many died (15)</a:t>
            </a:r>
          </a:p>
          <a:p>
            <a:pPr marL="0" indent="0">
              <a:buNone/>
            </a:pPr>
            <a:r>
              <a:rPr lang="en-US" sz="3600" dirty="0"/>
              <a:t>Judgment /condemnation (16)</a:t>
            </a:r>
          </a:p>
          <a:p>
            <a:pPr marL="0" indent="0">
              <a:buNone/>
            </a:pPr>
            <a:r>
              <a:rPr lang="en-US" sz="3600" dirty="0"/>
              <a:t>Death reigned (17)</a:t>
            </a:r>
          </a:p>
          <a:p>
            <a:pPr marL="0" indent="0">
              <a:buNone/>
            </a:pPr>
            <a:endParaRPr lang="en-US" sz="3600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3DED3F7D-C6D8-6AF6-7FD6-785BC612520B}"/>
              </a:ext>
            </a:extLst>
          </p:cNvPr>
          <p:cNvSpPr txBox="1">
            <a:spLocks/>
          </p:cNvSpPr>
          <p:nvPr/>
        </p:nvSpPr>
        <p:spPr>
          <a:xfrm>
            <a:off x="6309621" y="1690686"/>
            <a:ext cx="5882379" cy="52508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gradFill>
                  <a:gsLst>
                    <a:gs pos="34000">
                      <a:schemeClr val="tx1">
                        <a:lumMod val="93000"/>
                      </a:schemeClr>
                    </a:gs>
                    <a:gs pos="0">
                      <a:schemeClr val="bg1">
                        <a:lumMod val="25000"/>
                        <a:lumOff val="75000"/>
                      </a:schemeClr>
                    </a:gs>
                    <a:gs pos="100000">
                      <a:schemeClr val="tx2">
                        <a:lumMod val="0"/>
                        <a:lumOff val="100000"/>
                      </a:schemeClr>
                    </a:gs>
                  </a:gsLst>
                  <a:lin ang="4800000" scaled="0"/>
                </a:gra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Jesus Christ: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Reconciled to God (10)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Grace abounds (15)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Justification (16)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Reign in life(17)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sz="3600" dirty="0"/>
              <a:t>Justification of life to all men (18)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709771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7AC17D-212F-E5AA-6374-0BB5B4F3D4C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FDC1F-7143-7611-57AC-F6D40C8A46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A2A053-53FF-8B80-4C95-B3D786EE09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Peace from God:</a:t>
            </a:r>
          </a:p>
          <a:p>
            <a:pPr marL="0" indent="0">
              <a:buNone/>
            </a:pPr>
            <a:r>
              <a:rPr lang="en-US" sz="4000" dirty="0"/>
              <a:t>From the Father: Isaiah 26:3, 1 Chron 22:8-10</a:t>
            </a:r>
          </a:p>
          <a:p>
            <a:pPr marL="0" indent="0">
              <a:buNone/>
            </a:pPr>
            <a:r>
              <a:rPr lang="en-US" sz="4000" dirty="0"/>
              <a:t>From the Son: John 14:27, 16:33, Is 9:6</a:t>
            </a:r>
          </a:p>
          <a:p>
            <a:pPr marL="0" indent="0">
              <a:buNone/>
            </a:pPr>
            <a:r>
              <a:rPr lang="en-US" sz="4000" dirty="0"/>
              <a:t>From the Holy Spirit: Gal 5:22</a:t>
            </a:r>
          </a:p>
        </p:txBody>
      </p:sp>
    </p:spTree>
    <p:extLst>
      <p:ext uri="{BB962C8B-B14F-4D97-AF65-F5344CB8AC3E}">
        <p14:creationId xmlns:p14="http://schemas.microsoft.com/office/powerpoint/2010/main" val="19325588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F22E8F-D5B3-AB2F-335D-E8C5F5585A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2D03FF-4B60-18E8-5FF3-91B4CE21E1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8992D7-88E1-B2A3-071B-55CBC5D43A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The command for peace:</a:t>
            </a:r>
          </a:p>
          <a:p>
            <a:pPr marL="0" indent="0">
              <a:buNone/>
            </a:pPr>
            <a:r>
              <a:rPr lang="en-US" sz="4000" dirty="0"/>
              <a:t>Blessed are the peace makers – Matt 5:9</a:t>
            </a:r>
          </a:p>
          <a:p>
            <a:pPr marL="0" indent="0">
              <a:buNone/>
            </a:pPr>
            <a:r>
              <a:rPr lang="en-US" sz="4000" dirty="0"/>
              <a:t>Be at peace with all men – Rom 12:18</a:t>
            </a:r>
          </a:p>
          <a:p>
            <a:pPr marL="0" indent="0">
              <a:buNone/>
            </a:pPr>
            <a:r>
              <a:rPr lang="en-US" sz="4000" dirty="0"/>
              <a:t>Let the peace of Christ rule in your hearts – Col 3:15</a:t>
            </a:r>
          </a:p>
        </p:txBody>
      </p:sp>
    </p:spTree>
    <p:extLst>
      <p:ext uri="{BB962C8B-B14F-4D97-AF65-F5344CB8AC3E}">
        <p14:creationId xmlns:p14="http://schemas.microsoft.com/office/powerpoint/2010/main" val="19685428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5073C31-DA70-64B0-C57F-7F10825655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08EC12-950C-D783-4FDE-17E61B751A0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Peace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DCD23A-9040-8A19-9744-3DADE823FD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How do we let peace rule in our hearts?</a:t>
            </a:r>
          </a:p>
          <a:p>
            <a:pPr marL="742950" indent="-742950">
              <a:buAutoNum type="arabicPeriod"/>
            </a:pPr>
            <a:r>
              <a:rPr lang="en-US" sz="4000" dirty="0"/>
              <a:t>Thankfulness</a:t>
            </a:r>
          </a:p>
          <a:p>
            <a:pPr marL="742950" indent="-742950">
              <a:buAutoNum type="arabicPeriod"/>
            </a:pPr>
            <a:r>
              <a:rPr lang="en-US" sz="4000" dirty="0"/>
              <a:t>Let the Word dwell within you</a:t>
            </a:r>
          </a:p>
          <a:p>
            <a:pPr marL="742950" indent="-742950">
              <a:buAutoNum type="arabicPeriod"/>
            </a:pPr>
            <a:r>
              <a:rPr lang="en-US" sz="4000" dirty="0"/>
              <a:t>Talk about the Word</a:t>
            </a:r>
          </a:p>
          <a:p>
            <a:pPr marL="742950" indent="-742950">
              <a:buAutoNum type="arabicPeriod"/>
            </a:pPr>
            <a:r>
              <a:rPr lang="en-US" sz="4000" dirty="0"/>
              <a:t>Sing the Word</a:t>
            </a:r>
          </a:p>
          <a:p>
            <a:pPr marL="742950" indent="-742950">
              <a:buAutoNum type="arabicPeriod"/>
            </a:pPr>
            <a:r>
              <a:rPr lang="en-US" sz="4000" dirty="0"/>
              <a:t>Prayer – Phil 4:6-7</a:t>
            </a:r>
          </a:p>
        </p:txBody>
      </p:sp>
    </p:spTree>
    <p:extLst>
      <p:ext uri="{BB962C8B-B14F-4D97-AF65-F5344CB8AC3E}">
        <p14:creationId xmlns:p14="http://schemas.microsoft.com/office/powerpoint/2010/main" val="2837635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836BC70-1975-CD6A-A26A-5EDA82B1A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96B3C6-E5A5-97BE-E88A-5794FDA90A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6000" dirty="0"/>
              <a:t>Patience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F4EFA9-FD77-7E82-CE5E-662B63A5BD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389" y="1690688"/>
            <a:ext cx="11381874" cy="516731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000" dirty="0"/>
              <a:t>A state of emotional quietness in the face of unfavorable circumstances. </a:t>
            </a:r>
          </a:p>
          <a:p>
            <a:pPr marL="0" indent="0">
              <a:buNone/>
            </a:pPr>
            <a:r>
              <a:rPr lang="en-US" sz="4000" dirty="0"/>
              <a:t>Longsuffering, slow to anger</a:t>
            </a:r>
          </a:p>
        </p:txBody>
      </p:sp>
    </p:spTree>
    <p:extLst>
      <p:ext uri="{BB962C8B-B14F-4D97-AF65-F5344CB8AC3E}">
        <p14:creationId xmlns:p14="http://schemas.microsoft.com/office/powerpoint/2010/main" val="155151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Depth">
  <a:themeElements>
    <a:clrScheme name="Depth">
      <a:dk1>
        <a:sysClr val="windowText" lastClr="000000"/>
      </a:dk1>
      <a:lt1>
        <a:sysClr val="window" lastClr="FFFFFF"/>
      </a:lt1>
      <a:dk2>
        <a:srgbClr val="455F51"/>
      </a:dk2>
      <a:lt2>
        <a:srgbClr val="94D7E4"/>
      </a:lt2>
      <a:accent1>
        <a:srgbClr val="41AEBD"/>
      </a:accent1>
      <a:accent2>
        <a:srgbClr val="97E9D5"/>
      </a:accent2>
      <a:accent3>
        <a:srgbClr val="A2CF49"/>
      </a:accent3>
      <a:accent4>
        <a:srgbClr val="608F3D"/>
      </a:accent4>
      <a:accent5>
        <a:srgbClr val="F4DE3A"/>
      </a:accent5>
      <a:accent6>
        <a:srgbClr val="FCB11C"/>
      </a:accent6>
      <a:hlink>
        <a:srgbClr val="FBCA98"/>
      </a:hlink>
      <a:folHlink>
        <a:srgbClr val="D3B86D"/>
      </a:folHlink>
    </a:clrScheme>
    <a:fontScheme name="Depth">
      <a:maj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メイリオ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epth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epth" id="{7BEAFC2A-325C-49C4-AC08-2B765DA903F9}" vid="{1735E755-43E6-43AA-ABA2-C989ECC79AF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5559</TotalTime>
  <Words>452</Words>
  <Application>Microsoft Office PowerPoint</Application>
  <PresentationFormat>Widescreen</PresentationFormat>
  <Paragraphs>93</Paragraphs>
  <Slides>16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0" baseType="lpstr">
      <vt:lpstr>Aptos</vt:lpstr>
      <vt:lpstr>Arial</vt:lpstr>
      <vt:lpstr>Corbel</vt:lpstr>
      <vt:lpstr>Depth</vt:lpstr>
      <vt:lpstr>Fruit of  the Spirit – Part 2</vt:lpstr>
      <vt:lpstr>Peace</vt:lpstr>
      <vt:lpstr>Peace</vt:lpstr>
      <vt:lpstr>Peace</vt:lpstr>
      <vt:lpstr>Romans 5</vt:lpstr>
      <vt:lpstr>Peace</vt:lpstr>
      <vt:lpstr>Peace</vt:lpstr>
      <vt:lpstr>Peace</vt:lpstr>
      <vt:lpstr>Patience</vt:lpstr>
      <vt:lpstr>Patience</vt:lpstr>
      <vt:lpstr>Patience</vt:lpstr>
      <vt:lpstr>Patience</vt:lpstr>
      <vt:lpstr>Patience</vt:lpstr>
      <vt:lpstr>Kindness</vt:lpstr>
      <vt:lpstr>Kindness</vt:lpstr>
      <vt:lpstr>Kindness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Bobby Truax</dc:creator>
  <cp:lastModifiedBy>Bobby Truax</cp:lastModifiedBy>
  <cp:revision>50</cp:revision>
  <dcterms:created xsi:type="dcterms:W3CDTF">2025-11-16T04:43:19Z</dcterms:created>
  <dcterms:modified xsi:type="dcterms:W3CDTF">2026-03-08T13:48:12Z</dcterms:modified>
</cp:coreProperties>
</file>