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97" r:id="rId3"/>
    <p:sldId id="320" r:id="rId4"/>
    <p:sldId id="321" r:id="rId5"/>
    <p:sldId id="323" r:id="rId6"/>
    <p:sldId id="322" r:id="rId7"/>
    <p:sldId id="32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38AEB-D5D8-4400-83D3-A6FD73502A65}" type="datetimeFigureOut">
              <a:rPr lang="en-US" smtClean="0"/>
              <a:t>4/11/2026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4BF76A-5606-427E-A76A-C94D4561D9B1}" type="slidenum">
              <a:rPr lang="en-US" smtClean="0"/>
              <a:t>‹#›</a:t>
            </a:fld>
            <a:endParaRPr lang="en-US"/>
          </a:p>
        </p:txBody>
      </p:sp>
    </p:spTree>
    <p:extLst>
      <p:ext uri="{BB962C8B-B14F-4D97-AF65-F5344CB8AC3E}">
        <p14:creationId xmlns:p14="http://schemas.microsoft.com/office/powerpoint/2010/main" val="2378782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7A9A803-12E3-4793-9A8C-B3887BAFA5A2}" type="datetimeFigureOut">
              <a:rPr lang="en-US" smtClean="0"/>
              <a:t>4/11/2026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2057593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A9A803-12E3-4793-9A8C-B3887BAFA5A2}"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2034765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A9A803-12E3-4793-9A8C-B3887BAFA5A2}"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467431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A9A803-12E3-4793-9A8C-B3887BAFA5A2}"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7A53-3EF8-4E8E-862D-F1E55D95C6EF}"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145826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A9A803-12E3-4793-9A8C-B3887BAFA5A2}"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15238422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7A9A803-12E3-4793-9A8C-B3887BAFA5A2}" type="datetimeFigureOut">
              <a:rPr lang="en-US" smtClean="0"/>
              <a:t>4/11/2026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22459451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7A9A803-12E3-4793-9A8C-B3887BAFA5A2}" type="datetimeFigureOut">
              <a:rPr lang="en-US" smtClean="0"/>
              <a:t>4/11/2026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2766110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A9A803-12E3-4793-9A8C-B3887BAFA5A2}" type="datetimeFigureOut">
              <a:rPr lang="en-US" smtClean="0"/>
              <a:t>4/11/2026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1051476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A9A803-12E3-4793-9A8C-B3887BAFA5A2}" type="datetimeFigureOut">
              <a:rPr lang="en-US" smtClean="0"/>
              <a:t>4/11/2026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1155491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A9A803-12E3-4793-9A8C-B3887BAFA5A2}" type="datetimeFigureOut">
              <a:rPr lang="en-US" smtClean="0"/>
              <a:t>4/11/2026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921748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A9A803-12E3-4793-9A8C-B3887BAFA5A2}" type="datetimeFigureOut">
              <a:rPr lang="en-US" smtClean="0"/>
              <a:t>4/11/2026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4103180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A9A803-12E3-4793-9A8C-B3887BAFA5A2}"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323303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A9A803-12E3-4793-9A8C-B3887BAFA5A2}" type="datetimeFigureOut">
              <a:rPr lang="en-US" smtClean="0"/>
              <a:t>4/11/2026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3753743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A9A803-12E3-4793-9A8C-B3887BAFA5A2}" type="datetimeFigureOut">
              <a:rPr lang="en-US" smtClean="0"/>
              <a:t>4/11/2026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3239892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A9A803-12E3-4793-9A8C-B3887BAFA5A2}" type="datetimeFigureOut">
              <a:rPr lang="en-US" smtClean="0"/>
              <a:t>4/11/2026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1964666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A9A803-12E3-4793-9A8C-B3887BAFA5A2}"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1475991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7A9A803-12E3-4793-9A8C-B3887BAFA5A2}" type="datetimeFigureOut">
              <a:rPr lang="en-US" smtClean="0"/>
              <a:t>4/11/2026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97A53-3EF8-4E8E-862D-F1E55D95C6EF}" type="slidenum">
              <a:rPr lang="en-US" smtClean="0"/>
              <a:t>‹#›</a:t>
            </a:fld>
            <a:endParaRPr lang="en-US"/>
          </a:p>
        </p:txBody>
      </p:sp>
    </p:spTree>
    <p:extLst>
      <p:ext uri="{BB962C8B-B14F-4D97-AF65-F5344CB8AC3E}">
        <p14:creationId xmlns:p14="http://schemas.microsoft.com/office/powerpoint/2010/main" val="3211142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7A9A803-12E3-4793-9A8C-B3887BAFA5A2}" type="datetimeFigureOut">
              <a:rPr lang="en-US" smtClean="0"/>
              <a:t>4/11/2026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B997A53-3EF8-4E8E-862D-F1E55D95C6EF}" type="slidenum">
              <a:rPr lang="en-US" smtClean="0"/>
              <a:t>‹#›</a:t>
            </a:fld>
            <a:endParaRPr lang="en-US"/>
          </a:p>
        </p:txBody>
      </p:sp>
    </p:spTree>
    <p:extLst>
      <p:ext uri="{BB962C8B-B14F-4D97-AF65-F5344CB8AC3E}">
        <p14:creationId xmlns:p14="http://schemas.microsoft.com/office/powerpoint/2010/main" val="103854640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86813-080C-4617-C432-16F06D28DECE}"/>
              </a:ext>
            </a:extLst>
          </p:cNvPr>
          <p:cNvSpPr>
            <a:spLocks noGrp="1"/>
          </p:cNvSpPr>
          <p:nvPr>
            <p:ph type="ctrTitle"/>
          </p:nvPr>
        </p:nvSpPr>
        <p:spPr>
          <a:xfrm>
            <a:off x="2209800" y="4089679"/>
            <a:ext cx="9144000" cy="2768321"/>
          </a:xfrm>
        </p:spPr>
        <p:txBody>
          <a:bodyPr>
            <a:normAutofit/>
          </a:bodyPr>
          <a:lstStyle/>
          <a:p>
            <a:pPr algn="ctr"/>
            <a:r>
              <a:rPr lang="en-US" dirty="0"/>
              <a:t>Fruit of </a:t>
            </a:r>
            <a:br>
              <a:rPr lang="en-US" dirty="0"/>
            </a:br>
            <a:r>
              <a:rPr lang="en-US" dirty="0"/>
              <a:t>the Spirit – Part 4</a:t>
            </a:r>
          </a:p>
        </p:txBody>
      </p:sp>
      <p:sp>
        <p:nvSpPr>
          <p:cNvPr id="3" name="Subtitle 2">
            <a:extLst>
              <a:ext uri="{FF2B5EF4-FFF2-40B4-BE49-F238E27FC236}">
                <a16:creationId xmlns:a16="http://schemas.microsoft.com/office/drawing/2014/main" id="{20EDA673-7F23-DE96-FF7D-6E6704C47965}"/>
              </a:ext>
            </a:extLst>
          </p:cNvPr>
          <p:cNvSpPr>
            <a:spLocks noGrp="1"/>
          </p:cNvSpPr>
          <p:nvPr>
            <p:ph type="subTitle" idx="1"/>
          </p:nvPr>
        </p:nvSpPr>
        <p:spPr>
          <a:xfrm>
            <a:off x="2111478" y="3051987"/>
            <a:ext cx="9144000" cy="754025"/>
          </a:xfrm>
        </p:spPr>
        <p:txBody>
          <a:bodyPr/>
          <a:lstStyle/>
          <a:p>
            <a:r>
              <a:rPr lang="en-US" dirty="0"/>
              <a:t>Galatians 5:22-26</a:t>
            </a:r>
          </a:p>
        </p:txBody>
      </p:sp>
    </p:spTree>
    <p:extLst>
      <p:ext uri="{BB962C8B-B14F-4D97-AF65-F5344CB8AC3E}">
        <p14:creationId xmlns:p14="http://schemas.microsoft.com/office/powerpoint/2010/main" val="2557216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43B8F-4B62-B746-CBEE-35CA0E9F09DC}"/>
              </a:ext>
            </a:extLst>
          </p:cNvPr>
          <p:cNvSpPr>
            <a:spLocks noGrp="1"/>
          </p:cNvSpPr>
          <p:nvPr>
            <p:ph type="title"/>
          </p:nvPr>
        </p:nvSpPr>
        <p:spPr/>
        <p:txBody>
          <a:bodyPr>
            <a:normAutofit/>
          </a:bodyPr>
          <a:lstStyle/>
          <a:p>
            <a:r>
              <a:rPr lang="en-US" sz="6000" dirty="0"/>
              <a:t>Gentleness/Meekness</a:t>
            </a:r>
          </a:p>
        </p:txBody>
      </p:sp>
      <p:sp>
        <p:nvSpPr>
          <p:cNvPr id="3" name="Content Placeholder 2">
            <a:extLst>
              <a:ext uri="{FF2B5EF4-FFF2-40B4-BE49-F238E27FC236}">
                <a16:creationId xmlns:a16="http://schemas.microsoft.com/office/drawing/2014/main" id="{3E337D49-6012-D2D6-1AAA-1B8B43A06D03}"/>
              </a:ext>
            </a:extLst>
          </p:cNvPr>
          <p:cNvSpPr>
            <a:spLocks noGrp="1"/>
          </p:cNvSpPr>
          <p:nvPr>
            <p:ph idx="1"/>
          </p:nvPr>
        </p:nvSpPr>
        <p:spPr>
          <a:xfrm>
            <a:off x="1120001" y="1825625"/>
            <a:ext cx="6500000" cy="4351338"/>
          </a:xfrm>
        </p:spPr>
        <p:txBody>
          <a:bodyPr>
            <a:normAutofit/>
          </a:bodyPr>
          <a:lstStyle/>
          <a:p>
            <a:pPr marL="0" indent="0">
              <a:buNone/>
            </a:pPr>
            <a:r>
              <a:rPr lang="en-US" sz="4000" dirty="0"/>
              <a:t>Many believe meek = weak</a:t>
            </a:r>
          </a:p>
          <a:p>
            <a:pPr marL="0" indent="0">
              <a:buNone/>
            </a:pPr>
            <a:r>
              <a:rPr lang="en-US" sz="4000" dirty="0"/>
              <a:t>Gentleness is strength under control, power harnessed </a:t>
            </a:r>
          </a:p>
        </p:txBody>
      </p:sp>
      <p:pic>
        <p:nvPicPr>
          <p:cNvPr id="1026" name="Picture 2" descr="This photograph shows a training exercise used as a final evaluation for  police service dogs, where they are required to remain calm and fully  disciplined while a cat walks directly in front">
            <a:extLst>
              <a:ext uri="{FF2B5EF4-FFF2-40B4-BE49-F238E27FC236}">
                <a16:creationId xmlns:a16="http://schemas.microsoft.com/office/drawing/2014/main" id="{5115DDE9-CC78-FBCC-20FB-04B1FCD566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8532" y="1372344"/>
            <a:ext cx="4301868" cy="5371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4350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DA373-38B1-13C4-47A1-D0736885CE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F1AB68-8312-DDDE-95C9-195610FBE599}"/>
              </a:ext>
            </a:extLst>
          </p:cNvPr>
          <p:cNvSpPr>
            <a:spLocks noGrp="1"/>
          </p:cNvSpPr>
          <p:nvPr>
            <p:ph type="title"/>
          </p:nvPr>
        </p:nvSpPr>
        <p:spPr/>
        <p:txBody>
          <a:bodyPr>
            <a:normAutofit/>
          </a:bodyPr>
          <a:lstStyle/>
          <a:p>
            <a:r>
              <a:rPr lang="en-US" sz="6000" dirty="0"/>
              <a:t>Gentleness/Meekness</a:t>
            </a:r>
          </a:p>
        </p:txBody>
      </p:sp>
      <p:sp>
        <p:nvSpPr>
          <p:cNvPr id="3" name="Content Placeholder 2">
            <a:extLst>
              <a:ext uri="{FF2B5EF4-FFF2-40B4-BE49-F238E27FC236}">
                <a16:creationId xmlns:a16="http://schemas.microsoft.com/office/drawing/2014/main" id="{85F25156-FF96-8F3D-86FE-4974809CE605}"/>
              </a:ext>
            </a:extLst>
          </p:cNvPr>
          <p:cNvSpPr>
            <a:spLocks noGrp="1"/>
          </p:cNvSpPr>
          <p:nvPr>
            <p:ph idx="1"/>
          </p:nvPr>
        </p:nvSpPr>
        <p:spPr>
          <a:xfrm>
            <a:off x="1120000" y="1825625"/>
            <a:ext cx="10039613" cy="4351338"/>
          </a:xfrm>
        </p:spPr>
        <p:txBody>
          <a:bodyPr>
            <a:normAutofit/>
          </a:bodyPr>
          <a:lstStyle/>
          <a:p>
            <a:pPr marL="0" indent="0">
              <a:buNone/>
            </a:pPr>
            <a:r>
              <a:rPr lang="en-US" sz="4000" dirty="0"/>
              <a:t>Gentleness is learned: </a:t>
            </a:r>
          </a:p>
          <a:p>
            <a:pPr marL="0" indent="0">
              <a:buNone/>
            </a:pPr>
            <a:r>
              <a:rPr lang="en-US" sz="4000" dirty="0"/>
              <a:t>Moses: saw himself in relation to God – Num 12:3</a:t>
            </a:r>
          </a:p>
          <a:p>
            <a:pPr marL="0" indent="0">
              <a:buNone/>
            </a:pPr>
            <a:r>
              <a:rPr lang="en-US" sz="4000" dirty="0"/>
              <a:t>David: learned to fear the LORD – 1 Sam 26 &amp; Psalm 18:35</a:t>
            </a:r>
          </a:p>
          <a:p>
            <a:pPr marL="0" indent="0">
              <a:buNone/>
            </a:pPr>
            <a:r>
              <a:rPr lang="en-US" sz="4000" dirty="0"/>
              <a:t>Jesus calls us to learn from Him for He is gentle Matt 11:29</a:t>
            </a:r>
          </a:p>
          <a:p>
            <a:pPr marL="0" indent="0">
              <a:buNone/>
            </a:pPr>
            <a:endParaRPr lang="en-US" sz="4000" dirty="0"/>
          </a:p>
        </p:txBody>
      </p:sp>
    </p:spTree>
    <p:extLst>
      <p:ext uri="{BB962C8B-B14F-4D97-AF65-F5344CB8AC3E}">
        <p14:creationId xmlns:p14="http://schemas.microsoft.com/office/powerpoint/2010/main" val="115731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64C8F-2824-057E-587C-A30288760F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B24A52-B9C7-4707-9935-750BBD752F4F}"/>
              </a:ext>
            </a:extLst>
          </p:cNvPr>
          <p:cNvSpPr>
            <a:spLocks noGrp="1"/>
          </p:cNvSpPr>
          <p:nvPr>
            <p:ph type="title"/>
          </p:nvPr>
        </p:nvSpPr>
        <p:spPr/>
        <p:txBody>
          <a:bodyPr>
            <a:normAutofit/>
          </a:bodyPr>
          <a:lstStyle/>
          <a:p>
            <a:r>
              <a:rPr lang="en-US" sz="6000" dirty="0"/>
              <a:t>Gentleness/Meekness</a:t>
            </a:r>
          </a:p>
        </p:txBody>
      </p:sp>
      <p:sp>
        <p:nvSpPr>
          <p:cNvPr id="3" name="Content Placeholder 2">
            <a:extLst>
              <a:ext uri="{FF2B5EF4-FFF2-40B4-BE49-F238E27FC236}">
                <a16:creationId xmlns:a16="http://schemas.microsoft.com/office/drawing/2014/main" id="{49AB2395-1CF3-E11E-139F-1789F26D7202}"/>
              </a:ext>
            </a:extLst>
          </p:cNvPr>
          <p:cNvSpPr>
            <a:spLocks noGrp="1"/>
          </p:cNvSpPr>
          <p:nvPr>
            <p:ph idx="1"/>
          </p:nvPr>
        </p:nvSpPr>
        <p:spPr>
          <a:xfrm>
            <a:off x="1120000" y="1825625"/>
            <a:ext cx="10039613" cy="4351338"/>
          </a:xfrm>
        </p:spPr>
        <p:txBody>
          <a:bodyPr>
            <a:normAutofit/>
          </a:bodyPr>
          <a:lstStyle/>
          <a:p>
            <a:pPr marL="0" indent="0">
              <a:buNone/>
            </a:pPr>
            <a:r>
              <a:rPr lang="en-US" sz="4000" dirty="0"/>
              <a:t>Makes us teachable: James 1:21, 3:13</a:t>
            </a:r>
          </a:p>
          <a:p>
            <a:pPr marL="0" indent="0">
              <a:buNone/>
            </a:pPr>
            <a:r>
              <a:rPr lang="en-US" sz="4000" dirty="0"/>
              <a:t>Consideration of others: Eph 4:2</a:t>
            </a:r>
          </a:p>
          <a:p>
            <a:pPr marL="0" indent="0">
              <a:buNone/>
            </a:pPr>
            <a:r>
              <a:rPr lang="en-US" sz="4000" dirty="0"/>
              <a:t>A biblical command: 1 Tim 6:11 </a:t>
            </a:r>
          </a:p>
          <a:p>
            <a:pPr marL="0" indent="0">
              <a:buNone/>
            </a:pPr>
            <a:r>
              <a:rPr lang="en-US" sz="4000" dirty="0"/>
              <a:t>Wear the clothing of gentleness: Col 3:12</a:t>
            </a:r>
          </a:p>
          <a:p>
            <a:pPr marL="0" indent="0">
              <a:buNone/>
            </a:pPr>
            <a:endParaRPr lang="en-US" sz="4000" dirty="0"/>
          </a:p>
        </p:txBody>
      </p:sp>
    </p:spTree>
    <p:extLst>
      <p:ext uri="{BB962C8B-B14F-4D97-AF65-F5344CB8AC3E}">
        <p14:creationId xmlns:p14="http://schemas.microsoft.com/office/powerpoint/2010/main" val="1710493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F8AAD-491E-CA11-C086-305C05C467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F08F9C-006F-8938-8D6A-F78647901B5E}"/>
              </a:ext>
            </a:extLst>
          </p:cNvPr>
          <p:cNvSpPr>
            <a:spLocks noGrp="1"/>
          </p:cNvSpPr>
          <p:nvPr>
            <p:ph type="title"/>
          </p:nvPr>
        </p:nvSpPr>
        <p:spPr/>
        <p:txBody>
          <a:bodyPr>
            <a:normAutofit/>
          </a:bodyPr>
          <a:lstStyle/>
          <a:p>
            <a:r>
              <a:rPr lang="en-US" sz="6000" dirty="0"/>
              <a:t>Self-Control</a:t>
            </a:r>
          </a:p>
        </p:txBody>
      </p:sp>
      <p:sp>
        <p:nvSpPr>
          <p:cNvPr id="3" name="Content Placeholder 2">
            <a:extLst>
              <a:ext uri="{FF2B5EF4-FFF2-40B4-BE49-F238E27FC236}">
                <a16:creationId xmlns:a16="http://schemas.microsoft.com/office/drawing/2014/main" id="{D094EBDE-67B8-4D13-9C54-58B07D2B31D9}"/>
              </a:ext>
            </a:extLst>
          </p:cNvPr>
          <p:cNvSpPr>
            <a:spLocks noGrp="1"/>
          </p:cNvSpPr>
          <p:nvPr>
            <p:ph idx="1"/>
          </p:nvPr>
        </p:nvSpPr>
        <p:spPr>
          <a:xfrm>
            <a:off x="1120000" y="1825625"/>
            <a:ext cx="10039613" cy="4351338"/>
          </a:xfrm>
        </p:spPr>
        <p:txBody>
          <a:bodyPr>
            <a:normAutofit/>
          </a:bodyPr>
          <a:lstStyle/>
          <a:p>
            <a:pPr marL="0" indent="0">
              <a:buNone/>
            </a:pPr>
            <a:r>
              <a:rPr lang="en-US" sz="4000" dirty="0"/>
              <a:t>Mastery over desires &amp; passions</a:t>
            </a:r>
          </a:p>
          <a:p>
            <a:pPr marL="0" indent="0">
              <a:buNone/>
            </a:pPr>
            <a:r>
              <a:rPr lang="en-US" sz="4000" dirty="0"/>
              <a:t>Self control is the exercise of inner strength under the direction of sound judgment that enables us to do, think and say the things that are pleasing to God. (Jerry Bridges)</a:t>
            </a:r>
          </a:p>
          <a:p>
            <a:pPr marL="0" indent="0">
              <a:buNone/>
            </a:pPr>
            <a:r>
              <a:rPr lang="en-US" sz="4000" dirty="0"/>
              <a:t>Habits: good &amp; bad</a:t>
            </a:r>
          </a:p>
        </p:txBody>
      </p:sp>
    </p:spTree>
    <p:extLst>
      <p:ext uri="{BB962C8B-B14F-4D97-AF65-F5344CB8AC3E}">
        <p14:creationId xmlns:p14="http://schemas.microsoft.com/office/powerpoint/2010/main" val="1940125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D8A06-6FD6-4DCD-A59B-F670390817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79243D-2841-CFEA-429A-E5B8CBDD9C12}"/>
              </a:ext>
            </a:extLst>
          </p:cNvPr>
          <p:cNvSpPr>
            <a:spLocks noGrp="1"/>
          </p:cNvSpPr>
          <p:nvPr>
            <p:ph type="title"/>
          </p:nvPr>
        </p:nvSpPr>
        <p:spPr/>
        <p:txBody>
          <a:bodyPr>
            <a:normAutofit/>
          </a:bodyPr>
          <a:lstStyle/>
          <a:p>
            <a:r>
              <a:rPr lang="en-US" sz="6000" dirty="0"/>
              <a:t>Self-Control</a:t>
            </a:r>
          </a:p>
        </p:txBody>
      </p:sp>
      <p:sp>
        <p:nvSpPr>
          <p:cNvPr id="3" name="Content Placeholder 2">
            <a:extLst>
              <a:ext uri="{FF2B5EF4-FFF2-40B4-BE49-F238E27FC236}">
                <a16:creationId xmlns:a16="http://schemas.microsoft.com/office/drawing/2014/main" id="{57AB8485-F8DC-ED2B-4C80-43737ECC80B7}"/>
              </a:ext>
            </a:extLst>
          </p:cNvPr>
          <p:cNvSpPr>
            <a:spLocks noGrp="1"/>
          </p:cNvSpPr>
          <p:nvPr>
            <p:ph idx="1"/>
          </p:nvPr>
        </p:nvSpPr>
        <p:spPr>
          <a:xfrm>
            <a:off x="1120000" y="1825625"/>
            <a:ext cx="10039613" cy="4351338"/>
          </a:xfrm>
        </p:spPr>
        <p:txBody>
          <a:bodyPr>
            <a:normAutofit/>
          </a:bodyPr>
          <a:lstStyle/>
          <a:p>
            <a:pPr marL="0" indent="0">
              <a:buNone/>
            </a:pPr>
            <a:r>
              <a:rPr lang="en-US" sz="4000" dirty="0"/>
              <a:t>Warning: Proverbs 25:28  A man without self-control is like a city broken into and left without walls.</a:t>
            </a:r>
          </a:p>
          <a:p>
            <a:pPr marL="0" indent="0">
              <a:buNone/>
            </a:pPr>
            <a:r>
              <a:rPr lang="en-US" sz="4000" dirty="0"/>
              <a:t>Solomon is an illustration of his own proverb: Deuteronomy 17:16-17, 1 Kings 11:1-4</a:t>
            </a:r>
          </a:p>
        </p:txBody>
      </p:sp>
    </p:spTree>
    <p:extLst>
      <p:ext uri="{BB962C8B-B14F-4D97-AF65-F5344CB8AC3E}">
        <p14:creationId xmlns:p14="http://schemas.microsoft.com/office/powerpoint/2010/main" val="353636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2D4C5-60E9-1CE7-345E-0AE37A41C2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FB2448-3D56-17AE-CF97-A2BE31DDB183}"/>
              </a:ext>
            </a:extLst>
          </p:cNvPr>
          <p:cNvSpPr>
            <a:spLocks noGrp="1"/>
          </p:cNvSpPr>
          <p:nvPr>
            <p:ph type="title"/>
          </p:nvPr>
        </p:nvSpPr>
        <p:spPr/>
        <p:txBody>
          <a:bodyPr>
            <a:normAutofit/>
          </a:bodyPr>
          <a:lstStyle/>
          <a:p>
            <a:r>
              <a:rPr lang="en-US" sz="6000" dirty="0"/>
              <a:t>Self-Control</a:t>
            </a:r>
          </a:p>
        </p:txBody>
      </p:sp>
      <p:sp>
        <p:nvSpPr>
          <p:cNvPr id="3" name="Content Placeholder 2">
            <a:extLst>
              <a:ext uri="{FF2B5EF4-FFF2-40B4-BE49-F238E27FC236}">
                <a16:creationId xmlns:a16="http://schemas.microsoft.com/office/drawing/2014/main" id="{613F562B-73CE-19AA-7260-CBD5225115D7}"/>
              </a:ext>
            </a:extLst>
          </p:cNvPr>
          <p:cNvSpPr>
            <a:spLocks noGrp="1"/>
          </p:cNvSpPr>
          <p:nvPr>
            <p:ph idx="1"/>
          </p:nvPr>
        </p:nvSpPr>
        <p:spPr>
          <a:xfrm>
            <a:off x="1120000" y="1825625"/>
            <a:ext cx="10039613" cy="4351338"/>
          </a:xfrm>
        </p:spPr>
        <p:txBody>
          <a:bodyPr>
            <a:normAutofit/>
          </a:bodyPr>
          <a:lstStyle/>
          <a:p>
            <a:pPr marL="0" indent="0">
              <a:buNone/>
            </a:pPr>
            <a:r>
              <a:rPr lang="en-US" sz="4000" dirty="0"/>
              <a:t>Principles for self-control (Jerry Bridges)</a:t>
            </a:r>
          </a:p>
          <a:p>
            <a:pPr marL="742950" indent="-742950">
              <a:buAutoNum type="arabicPeriod"/>
            </a:pPr>
            <a:r>
              <a:rPr lang="en-US" sz="4000" dirty="0"/>
              <a:t>Acknowledge personal responsibility</a:t>
            </a:r>
          </a:p>
          <a:p>
            <a:pPr marL="742950" indent="-742950">
              <a:buAutoNum type="arabicPeriod"/>
            </a:pPr>
            <a:r>
              <a:rPr lang="en-US" sz="4000" dirty="0"/>
              <a:t>Have a wall of defense: A wall in your mind</a:t>
            </a:r>
          </a:p>
          <a:p>
            <a:pPr marL="742950" indent="-742950">
              <a:buAutoNum type="arabicPeriod"/>
            </a:pPr>
            <a:r>
              <a:rPr lang="en-US" sz="4000" dirty="0"/>
              <a:t>Self-denial in small things </a:t>
            </a:r>
          </a:p>
          <a:p>
            <a:pPr marL="742950" indent="-742950">
              <a:buAutoNum type="arabicPeriod"/>
            </a:pPr>
            <a:r>
              <a:rPr lang="en-US" sz="4000" dirty="0"/>
              <a:t>Preach to yourself</a:t>
            </a:r>
          </a:p>
          <a:p>
            <a:pPr marL="742950" indent="-742950">
              <a:buAutoNum type="arabicPeriod"/>
            </a:pPr>
            <a:r>
              <a:rPr lang="en-US" sz="4000"/>
              <a:t>Remove temptation: 2 Timothy 2:22</a:t>
            </a:r>
            <a:endParaRPr lang="en-US" sz="4000" dirty="0"/>
          </a:p>
        </p:txBody>
      </p:sp>
    </p:spTree>
    <p:extLst>
      <p:ext uri="{BB962C8B-B14F-4D97-AF65-F5344CB8AC3E}">
        <p14:creationId xmlns:p14="http://schemas.microsoft.com/office/powerpoint/2010/main" val="19969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6079</TotalTime>
  <Words>219</Words>
  <Application>Microsoft Office PowerPoint</Application>
  <PresentationFormat>Widescreen</PresentationFormat>
  <Paragraphs>29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Arial</vt:lpstr>
      <vt:lpstr>Corbel</vt:lpstr>
      <vt:lpstr>Depth</vt:lpstr>
      <vt:lpstr>Fruit of  the Spirit – Part 4</vt:lpstr>
      <vt:lpstr>Gentleness/Meekness</vt:lpstr>
      <vt:lpstr>Gentleness/Meekness</vt:lpstr>
      <vt:lpstr>Gentleness/Meekness</vt:lpstr>
      <vt:lpstr>Self-Control</vt:lpstr>
      <vt:lpstr>Self-Control</vt:lpstr>
      <vt:lpstr>Self-Control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Bobby Truax</dc:creator>
  <cp:lastModifiedBy>Bobby Truax</cp:lastModifiedBy>
  <cp:revision>52</cp:revision>
  <dcterms:created xsi:type="dcterms:W3CDTF">2025-11-16T04:43:19Z</dcterms:created>
  <dcterms:modified xsi:type="dcterms:W3CDTF">2026-04-12T13:38:21Z</dcterms:modified>
</cp:coreProperties>
</file>