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1" r:id="rId4"/>
    <p:sldId id="262" r:id="rId5"/>
    <p:sldId id="263" r:id="rId6"/>
    <p:sldId id="264" r:id="rId7"/>
    <p:sldId id="265" r:id="rId8"/>
    <p:sldId id="266" r:id="rId9"/>
    <p:sldId id="269" r:id="rId10"/>
    <p:sldId id="270" r:id="rId11"/>
    <p:sldId id="271" r:id="rId12"/>
    <p:sldId id="268"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64A3F-9DE3-2011-B5A5-B8926C59B9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104AE3D-D8F8-249D-F40E-3604E9DE42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F3E14E-D211-4B9F-58F3-178FF0AEA51E}"/>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5" name="Footer Placeholder 4">
            <a:extLst>
              <a:ext uri="{FF2B5EF4-FFF2-40B4-BE49-F238E27FC236}">
                <a16:creationId xmlns:a16="http://schemas.microsoft.com/office/drawing/2014/main" id="{0FBDDB65-D765-B269-6BF3-796A4A35BE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0757B5-8359-4E77-0322-165919C1A1BD}"/>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2193779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2DD01-5481-1B65-7E11-E14EEAC20F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85D869-42C3-1533-95BA-AD24FD9AF00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77675A-DCA7-452D-EFC3-F920E4A8D8EE}"/>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5" name="Footer Placeholder 4">
            <a:extLst>
              <a:ext uri="{FF2B5EF4-FFF2-40B4-BE49-F238E27FC236}">
                <a16:creationId xmlns:a16="http://schemas.microsoft.com/office/drawing/2014/main" id="{37D5B906-1CDD-F305-B1E7-6FBF25FEDF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F6D61F-57B7-0599-DBF6-CB1294D71F60}"/>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1123528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AB41D0-137F-4D71-A53E-8F72FC6D15B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F58073B-2A26-6AF2-7A20-247BE9A7CF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085F41-1FF3-1BDB-A22C-DCC163A379FD}"/>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5" name="Footer Placeholder 4">
            <a:extLst>
              <a:ext uri="{FF2B5EF4-FFF2-40B4-BE49-F238E27FC236}">
                <a16:creationId xmlns:a16="http://schemas.microsoft.com/office/drawing/2014/main" id="{74D60E9E-1590-4ACE-683F-24BC5C2330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B89193-0B9C-48BA-C073-35FAD541D963}"/>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668409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6DF16-0C2F-01D7-AD04-242EC56BBA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BAB4CD-7F27-8D31-8903-1245E224C8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7E6B1A-F620-31F8-3D9C-BBFF161CA8A9}"/>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5" name="Footer Placeholder 4">
            <a:extLst>
              <a:ext uri="{FF2B5EF4-FFF2-40B4-BE49-F238E27FC236}">
                <a16:creationId xmlns:a16="http://schemas.microsoft.com/office/drawing/2014/main" id="{966C6DDB-1802-AC41-3775-6DA15A92B5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6CE16B-B1DC-30C8-C183-76FB556A9DFC}"/>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4143290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96F1D-37CD-CEFF-6063-902AB5A6FA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2E735B6-012A-7F9E-310F-C44CC65C7B4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1D3C26-9F35-A0BE-BD10-E15B39E66980}"/>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5" name="Footer Placeholder 4">
            <a:extLst>
              <a:ext uri="{FF2B5EF4-FFF2-40B4-BE49-F238E27FC236}">
                <a16:creationId xmlns:a16="http://schemas.microsoft.com/office/drawing/2014/main" id="{4079BA48-8A97-BD12-4A8C-1A4DE2E292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58D4B6-F8B6-5D14-546F-33A77E0F4B4C}"/>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2472038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B9E28-45F7-C4FE-52CF-6306E67BBE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A9D7AED-8332-96AB-91BF-50957E6226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7A3BB5-C5C6-4302-513A-43F87DF281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30531D-7310-54F6-4647-1BF3C5AC4B7B}"/>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6" name="Footer Placeholder 5">
            <a:extLst>
              <a:ext uri="{FF2B5EF4-FFF2-40B4-BE49-F238E27FC236}">
                <a16:creationId xmlns:a16="http://schemas.microsoft.com/office/drawing/2014/main" id="{DA8368BD-6A1B-848B-F94E-3EFE3B63FD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D442D4-F781-6C5C-6A58-D3A0102D3EC1}"/>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4107995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7EB41-1A30-B416-F393-B5E5CA3BAC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7A9D8D3-8C7A-1F8F-A4B0-54611E9E8A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B143A63-AF6F-FD27-2D6B-BC0321B163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652F58-A219-7925-8613-4B6EDDE361C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ED27A8-F7EF-79AA-1515-6FFAD1A5C68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2E9832-3CFD-0B3B-DD87-2F3F3C38A4B6}"/>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8" name="Footer Placeholder 7">
            <a:extLst>
              <a:ext uri="{FF2B5EF4-FFF2-40B4-BE49-F238E27FC236}">
                <a16:creationId xmlns:a16="http://schemas.microsoft.com/office/drawing/2014/main" id="{7787D950-05B5-28C8-B7C5-E157FF59CE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42613E-BDE2-7364-D3C3-EF8F8E7849CA}"/>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3881817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C9E80-D30A-AA63-34C2-99ED1D5451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6050B-1F61-8134-40C9-CA80AB6C86A5}"/>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4" name="Footer Placeholder 3">
            <a:extLst>
              <a:ext uri="{FF2B5EF4-FFF2-40B4-BE49-F238E27FC236}">
                <a16:creationId xmlns:a16="http://schemas.microsoft.com/office/drawing/2014/main" id="{DAC9A2F6-4C7F-0FAB-2C3C-9C39DFC53E0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DB1D37F-E3B3-BE35-7268-D5B57A7916E8}"/>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40641174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1D7059-CB92-296A-B44A-3C1ABFDE66D7}"/>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3" name="Footer Placeholder 2">
            <a:extLst>
              <a:ext uri="{FF2B5EF4-FFF2-40B4-BE49-F238E27FC236}">
                <a16:creationId xmlns:a16="http://schemas.microsoft.com/office/drawing/2014/main" id="{A2EE47F2-8ABC-9C08-D517-84EF59185F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52768C-0B6C-4CBB-C2F8-E43CEA29FB4F}"/>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4090769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8CDBF-4CAC-835A-99E3-1D534E3B42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E92B29-9D6B-36DC-FFCE-E7F0E31AC0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2B21BF-D1C5-33F7-6103-7FF84D6CF0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6BBC71-36E7-3828-0AB3-59A7B3DB3EBF}"/>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6" name="Footer Placeholder 5">
            <a:extLst>
              <a:ext uri="{FF2B5EF4-FFF2-40B4-BE49-F238E27FC236}">
                <a16:creationId xmlns:a16="http://schemas.microsoft.com/office/drawing/2014/main" id="{19F936B9-4629-0C08-792B-75D0352214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0368A7-9AA2-F99B-D3EC-F8560866F1D7}"/>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1091030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ACB4F-7697-AF4C-B4CD-CDD65C767D4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463A3B-2685-907C-D7EE-4F09931853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C6D6A4-ED72-28E6-669A-62B1496E82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4E0A61-7450-880B-C23A-207B353C8D4B}"/>
              </a:ext>
            </a:extLst>
          </p:cNvPr>
          <p:cNvSpPr>
            <a:spLocks noGrp="1"/>
          </p:cNvSpPr>
          <p:nvPr>
            <p:ph type="dt" sz="half" idx="10"/>
          </p:nvPr>
        </p:nvSpPr>
        <p:spPr/>
        <p:txBody>
          <a:bodyPr/>
          <a:lstStyle/>
          <a:p>
            <a:fld id="{F5F1436A-7E12-4593-94D1-5ECAA1DDBE3A}" type="datetimeFigureOut">
              <a:rPr lang="en-US" smtClean="0"/>
              <a:t>7/18/2026</a:t>
            </a:fld>
            <a:endParaRPr lang="en-US"/>
          </a:p>
        </p:txBody>
      </p:sp>
      <p:sp>
        <p:nvSpPr>
          <p:cNvPr id="6" name="Footer Placeholder 5">
            <a:extLst>
              <a:ext uri="{FF2B5EF4-FFF2-40B4-BE49-F238E27FC236}">
                <a16:creationId xmlns:a16="http://schemas.microsoft.com/office/drawing/2014/main" id="{4D54572B-2A91-008A-F128-DD590AA2EB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C6F21B-66D0-FAD8-D8B5-EC03DF923F6B}"/>
              </a:ext>
            </a:extLst>
          </p:cNvPr>
          <p:cNvSpPr>
            <a:spLocks noGrp="1"/>
          </p:cNvSpPr>
          <p:nvPr>
            <p:ph type="sldNum" sz="quarter" idx="12"/>
          </p:nvPr>
        </p:nvSpPr>
        <p:spPr/>
        <p:txBody>
          <a:bodyPr/>
          <a:lstStyle/>
          <a:p>
            <a:fld id="{78646D4E-A339-434B-B97E-C10937BD1769}" type="slidenum">
              <a:rPr lang="en-US" smtClean="0"/>
              <a:t>‹#›</a:t>
            </a:fld>
            <a:endParaRPr lang="en-US"/>
          </a:p>
        </p:txBody>
      </p:sp>
    </p:spTree>
    <p:extLst>
      <p:ext uri="{BB962C8B-B14F-4D97-AF65-F5344CB8AC3E}">
        <p14:creationId xmlns:p14="http://schemas.microsoft.com/office/powerpoint/2010/main" val="363475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1EF278-292C-7ADE-7A06-5DB0AD8588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CB4EE5-0D65-3789-F248-B366BD3927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7A753C-1D37-E3B5-0FD5-8ACBE34F06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F1436A-7E12-4593-94D1-5ECAA1DDBE3A}" type="datetimeFigureOut">
              <a:rPr lang="en-US" smtClean="0"/>
              <a:t>7/18/2026</a:t>
            </a:fld>
            <a:endParaRPr lang="en-US"/>
          </a:p>
        </p:txBody>
      </p:sp>
      <p:sp>
        <p:nvSpPr>
          <p:cNvPr id="5" name="Footer Placeholder 4">
            <a:extLst>
              <a:ext uri="{FF2B5EF4-FFF2-40B4-BE49-F238E27FC236}">
                <a16:creationId xmlns:a16="http://schemas.microsoft.com/office/drawing/2014/main" id="{D303A9E2-06C3-A9CD-431F-0773C5423B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8A768F2-7DB2-DA13-F59E-B9CC8ED301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8646D4E-A339-434B-B97E-C10937BD1769}" type="slidenum">
              <a:rPr lang="en-US" smtClean="0"/>
              <a:t>‹#›</a:t>
            </a:fld>
            <a:endParaRPr lang="en-US"/>
          </a:p>
        </p:txBody>
      </p:sp>
    </p:spTree>
    <p:extLst>
      <p:ext uri="{BB962C8B-B14F-4D97-AF65-F5344CB8AC3E}">
        <p14:creationId xmlns:p14="http://schemas.microsoft.com/office/powerpoint/2010/main" val="855897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a:extLst>
              <a:ext uri="{FF2B5EF4-FFF2-40B4-BE49-F238E27FC236}">
                <a16:creationId xmlns:a16="http://schemas.microsoft.com/office/drawing/2014/main" id="{9DDCB999-AC1B-4F36-A70D-F43D65F33E4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 name="Picture 10">
            <a:extLst>
              <a:ext uri="{FF2B5EF4-FFF2-40B4-BE49-F238E27FC236}">
                <a16:creationId xmlns:a16="http://schemas.microsoft.com/office/drawing/2014/main" id="{D5970FFF-215B-84C8-C38F-5454EDC910E5}"/>
              </a:ext>
            </a:extLst>
          </p:cNvPr>
          <p:cNvPicPr>
            <a:picLocks noChangeAspect="1"/>
          </p:cNvPicPr>
          <p:nvPr/>
        </p:nvPicPr>
        <p:blipFill>
          <a:blip r:embed="rId2"/>
          <a:stretch>
            <a:fillRect/>
          </a:stretch>
        </p:blipFill>
        <p:spPr>
          <a:xfrm>
            <a:off x="0" y="0"/>
            <a:ext cx="12203271" cy="6858000"/>
          </a:xfrm>
          <a:prstGeom prst="rect">
            <a:avLst/>
          </a:prstGeom>
        </p:spPr>
      </p:pic>
      <p:sp>
        <p:nvSpPr>
          <p:cNvPr id="12" name="TextBox 11">
            <a:extLst>
              <a:ext uri="{FF2B5EF4-FFF2-40B4-BE49-F238E27FC236}">
                <a16:creationId xmlns:a16="http://schemas.microsoft.com/office/drawing/2014/main" id="{9E9A28F2-5734-3305-A65E-B3A0D0A9734C}"/>
              </a:ext>
            </a:extLst>
          </p:cNvPr>
          <p:cNvSpPr txBox="1"/>
          <p:nvPr/>
        </p:nvSpPr>
        <p:spPr>
          <a:xfrm>
            <a:off x="716200" y="107860"/>
            <a:ext cx="6810375" cy="1877437"/>
          </a:xfrm>
          <a:prstGeom prst="rect">
            <a:avLst/>
          </a:prstGeom>
          <a:noFill/>
        </p:spPr>
        <p:txBody>
          <a:bodyPr wrap="square" rtlCol="0">
            <a:spAutoFit/>
          </a:bodyPr>
          <a:lstStyle/>
          <a:p>
            <a:pPr algn="ctr"/>
            <a:r>
              <a:rPr lang="en-US" sz="4400" dirty="0"/>
              <a:t>Summer Series</a:t>
            </a:r>
          </a:p>
          <a:p>
            <a:pPr algn="ctr"/>
            <a:r>
              <a:rPr lang="en-US" sz="7200" dirty="0"/>
              <a:t>The Holy Spirit</a:t>
            </a:r>
          </a:p>
        </p:txBody>
      </p:sp>
    </p:spTree>
    <p:extLst>
      <p:ext uri="{BB962C8B-B14F-4D97-AF65-F5344CB8AC3E}">
        <p14:creationId xmlns:p14="http://schemas.microsoft.com/office/powerpoint/2010/main" val="877678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2A076-E030-08FE-7EC8-F3769105C5E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CC1A9D5-682A-8CAC-2D57-FD414DD483CB}"/>
              </a:ext>
            </a:extLst>
          </p:cNvPr>
          <p:cNvPicPr>
            <a:picLocks noChangeAspect="1"/>
          </p:cNvPicPr>
          <p:nvPr/>
        </p:nvPicPr>
        <p:blipFill>
          <a:blip r:embed="rId2"/>
          <a:stretch>
            <a:fillRect/>
          </a:stretch>
        </p:blipFill>
        <p:spPr>
          <a:xfrm>
            <a:off x="0" y="-9832"/>
            <a:ext cx="12266838" cy="6857999"/>
          </a:xfrm>
          <a:prstGeom prst="rect">
            <a:avLst/>
          </a:prstGeom>
        </p:spPr>
      </p:pic>
      <p:sp>
        <p:nvSpPr>
          <p:cNvPr id="5" name="Title 4">
            <a:extLst>
              <a:ext uri="{FF2B5EF4-FFF2-40B4-BE49-F238E27FC236}">
                <a16:creationId xmlns:a16="http://schemas.microsoft.com/office/drawing/2014/main" id="{070B1C58-4D6D-0529-0FA0-AF79F43B3BBD}"/>
              </a:ext>
            </a:extLst>
          </p:cNvPr>
          <p:cNvSpPr>
            <a:spLocks noGrp="1"/>
          </p:cNvSpPr>
          <p:nvPr>
            <p:ph type="title"/>
          </p:nvPr>
        </p:nvSpPr>
        <p:spPr/>
        <p:txBody>
          <a:bodyPr>
            <a:normAutofit/>
          </a:bodyPr>
          <a:lstStyle/>
          <a:p>
            <a:r>
              <a:rPr lang="en-US" sz="6000" dirty="0"/>
              <a:t>Filled with the Spirit</a:t>
            </a:r>
          </a:p>
        </p:txBody>
      </p:sp>
      <p:sp>
        <p:nvSpPr>
          <p:cNvPr id="6" name="Content Placeholder 5">
            <a:extLst>
              <a:ext uri="{FF2B5EF4-FFF2-40B4-BE49-F238E27FC236}">
                <a16:creationId xmlns:a16="http://schemas.microsoft.com/office/drawing/2014/main" id="{279DC9F8-ADBB-8C0F-5301-9E5A4AF4855B}"/>
              </a:ext>
            </a:extLst>
          </p:cNvPr>
          <p:cNvSpPr>
            <a:spLocks noGrp="1"/>
          </p:cNvSpPr>
          <p:nvPr>
            <p:ph idx="1"/>
          </p:nvPr>
        </p:nvSpPr>
        <p:spPr>
          <a:xfrm>
            <a:off x="412955" y="1607344"/>
            <a:ext cx="10940845" cy="5324167"/>
          </a:xfrm>
        </p:spPr>
        <p:txBody>
          <a:bodyPr>
            <a:normAutofit/>
          </a:bodyPr>
          <a:lstStyle/>
          <a:p>
            <a:pPr marL="0" indent="0">
              <a:buNone/>
            </a:pPr>
            <a:r>
              <a:rPr lang="en-US" sz="4000" dirty="0"/>
              <a:t>Acts 6:3 “select from among you seven men of good reputation, full of the Spirit and of wisdom…”</a:t>
            </a:r>
          </a:p>
          <a:p>
            <a:pPr marL="0" indent="0">
              <a:buNone/>
            </a:pPr>
            <a:r>
              <a:rPr lang="en-US" sz="4000" dirty="0"/>
              <a:t>Acts 6:5 “and they chose Stephen, a man full of faith and of the Holy Spirit…” </a:t>
            </a:r>
          </a:p>
          <a:p>
            <a:pPr marL="0" indent="0">
              <a:buNone/>
            </a:pPr>
            <a:r>
              <a:rPr lang="en-US" sz="4000" dirty="0"/>
              <a:t>Acts 7:55 (Stephen) “But being full of the Holy Spirit, he gazed intently into heaven and saw the glory of God, and Jesus standing at the right hand of God…” </a:t>
            </a:r>
          </a:p>
        </p:txBody>
      </p:sp>
    </p:spTree>
    <p:extLst>
      <p:ext uri="{BB962C8B-B14F-4D97-AF65-F5344CB8AC3E}">
        <p14:creationId xmlns:p14="http://schemas.microsoft.com/office/powerpoint/2010/main" val="2393188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96537-5325-322B-E027-145F62FC958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AB78A7A-459E-5D56-AC7F-51EF915DE1A4}"/>
              </a:ext>
            </a:extLst>
          </p:cNvPr>
          <p:cNvPicPr>
            <a:picLocks noChangeAspect="1"/>
          </p:cNvPicPr>
          <p:nvPr/>
        </p:nvPicPr>
        <p:blipFill>
          <a:blip r:embed="rId2"/>
          <a:stretch>
            <a:fillRect/>
          </a:stretch>
        </p:blipFill>
        <p:spPr>
          <a:xfrm>
            <a:off x="0" y="-9832"/>
            <a:ext cx="12266838" cy="6857999"/>
          </a:xfrm>
          <a:prstGeom prst="rect">
            <a:avLst/>
          </a:prstGeom>
        </p:spPr>
      </p:pic>
      <p:sp>
        <p:nvSpPr>
          <p:cNvPr id="5" name="Title 4">
            <a:extLst>
              <a:ext uri="{FF2B5EF4-FFF2-40B4-BE49-F238E27FC236}">
                <a16:creationId xmlns:a16="http://schemas.microsoft.com/office/drawing/2014/main" id="{A4944B01-4BC7-87F7-4777-69DB906901D4}"/>
              </a:ext>
            </a:extLst>
          </p:cNvPr>
          <p:cNvSpPr>
            <a:spLocks noGrp="1"/>
          </p:cNvSpPr>
          <p:nvPr>
            <p:ph type="title"/>
          </p:nvPr>
        </p:nvSpPr>
        <p:spPr/>
        <p:txBody>
          <a:bodyPr>
            <a:normAutofit/>
          </a:bodyPr>
          <a:lstStyle/>
          <a:p>
            <a:r>
              <a:rPr lang="en-US" sz="6000" dirty="0"/>
              <a:t>Filled with the Spirit</a:t>
            </a:r>
          </a:p>
        </p:txBody>
      </p:sp>
      <p:sp>
        <p:nvSpPr>
          <p:cNvPr id="6" name="Content Placeholder 5">
            <a:extLst>
              <a:ext uri="{FF2B5EF4-FFF2-40B4-BE49-F238E27FC236}">
                <a16:creationId xmlns:a16="http://schemas.microsoft.com/office/drawing/2014/main" id="{E5E49FD0-AA7C-5273-A5E4-F58A6D7CEC88}"/>
              </a:ext>
            </a:extLst>
          </p:cNvPr>
          <p:cNvSpPr>
            <a:spLocks noGrp="1"/>
          </p:cNvSpPr>
          <p:nvPr>
            <p:ph idx="1"/>
          </p:nvPr>
        </p:nvSpPr>
        <p:spPr>
          <a:xfrm>
            <a:off x="412955" y="1607344"/>
            <a:ext cx="10940845" cy="5324167"/>
          </a:xfrm>
        </p:spPr>
        <p:txBody>
          <a:bodyPr>
            <a:normAutofit/>
          </a:bodyPr>
          <a:lstStyle/>
          <a:p>
            <a:pPr marL="0" indent="0">
              <a:buNone/>
            </a:pPr>
            <a:r>
              <a:rPr lang="en-US" sz="4000" dirty="0"/>
              <a:t>Acts 11:24 Barnabas was full of the Holy Spirit</a:t>
            </a:r>
          </a:p>
          <a:p>
            <a:pPr marL="0" indent="0">
              <a:buNone/>
            </a:pPr>
            <a:r>
              <a:rPr lang="en-US" sz="4000" dirty="0"/>
              <a:t>Acts 13:8 Elymas tried to buy the Spirit but Paul, filled with the Spirit struck him blind for a time</a:t>
            </a:r>
          </a:p>
          <a:p>
            <a:pPr marL="0" indent="0">
              <a:buNone/>
            </a:pPr>
            <a:r>
              <a:rPr lang="en-US" sz="4000" dirty="0"/>
              <a:t>Christians are never commanded to be baptized with the Spirit. It has already happened.</a:t>
            </a:r>
          </a:p>
          <a:p>
            <a:pPr marL="0" indent="0">
              <a:buNone/>
            </a:pPr>
            <a:r>
              <a:rPr lang="en-US" sz="4000" dirty="0"/>
              <a:t>Christians are commanded to be filled with the Spirit.</a:t>
            </a:r>
          </a:p>
        </p:txBody>
      </p:sp>
    </p:spTree>
    <p:extLst>
      <p:ext uri="{BB962C8B-B14F-4D97-AF65-F5344CB8AC3E}">
        <p14:creationId xmlns:p14="http://schemas.microsoft.com/office/powerpoint/2010/main" val="231623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3AD4B-341D-80CF-14BB-91E3A7930BB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34090D2-2D24-7133-9A41-60348E2B8251}"/>
              </a:ext>
            </a:extLst>
          </p:cNvPr>
          <p:cNvPicPr>
            <a:picLocks noChangeAspect="1"/>
          </p:cNvPicPr>
          <p:nvPr/>
        </p:nvPicPr>
        <p:blipFill>
          <a:blip r:embed="rId2"/>
          <a:stretch>
            <a:fillRect/>
          </a:stretch>
        </p:blipFill>
        <p:spPr>
          <a:xfrm>
            <a:off x="-37419" y="0"/>
            <a:ext cx="12266838" cy="6857999"/>
          </a:xfrm>
          <a:prstGeom prst="rect">
            <a:avLst/>
          </a:prstGeom>
        </p:spPr>
      </p:pic>
      <p:sp>
        <p:nvSpPr>
          <p:cNvPr id="5" name="Title 4">
            <a:extLst>
              <a:ext uri="{FF2B5EF4-FFF2-40B4-BE49-F238E27FC236}">
                <a16:creationId xmlns:a16="http://schemas.microsoft.com/office/drawing/2014/main" id="{3E104C56-5EC8-A8F0-C763-CC179E763E35}"/>
              </a:ext>
            </a:extLst>
          </p:cNvPr>
          <p:cNvSpPr>
            <a:spLocks noGrp="1"/>
          </p:cNvSpPr>
          <p:nvPr>
            <p:ph type="title"/>
          </p:nvPr>
        </p:nvSpPr>
        <p:spPr/>
        <p:txBody>
          <a:bodyPr>
            <a:normAutofit/>
          </a:bodyPr>
          <a:lstStyle/>
          <a:p>
            <a:r>
              <a:rPr lang="en-US" sz="6000" dirty="0"/>
              <a:t>Filled with the Spirit</a:t>
            </a:r>
          </a:p>
        </p:txBody>
      </p:sp>
      <p:sp>
        <p:nvSpPr>
          <p:cNvPr id="6" name="Content Placeholder 5">
            <a:extLst>
              <a:ext uri="{FF2B5EF4-FFF2-40B4-BE49-F238E27FC236}">
                <a16:creationId xmlns:a16="http://schemas.microsoft.com/office/drawing/2014/main" id="{9D7CCC38-03B8-8EB0-43B2-8B1745B6AAE2}"/>
              </a:ext>
            </a:extLst>
          </p:cNvPr>
          <p:cNvSpPr>
            <a:spLocks noGrp="1"/>
          </p:cNvSpPr>
          <p:nvPr>
            <p:ph idx="1"/>
          </p:nvPr>
        </p:nvSpPr>
        <p:spPr/>
        <p:txBody>
          <a:bodyPr>
            <a:normAutofit/>
          </a:bodyPr>
          <a:lstStyle/>
          <a:p>
            <a:pPr marL="0" indent="0">
              <a:buNone/>
            </a:pPr>
            <a:r>
              <a:rPr lang="en-US" sz="4000" dirty="0"/>
              <a:t>Context: The Christian walk</a:t>
            </a:r>
          </a:p>
          <a:p>
            <a:pPr marL="0" indent="0">
              <a:buNone/>
            </a:pPr>
            <a:r>
              <a:rPr lang="en-US" sz="4000" dirty="0"/>
              <a:t>Contrast: Drunk with wine/filled with the Spirit</a:t>
            </a:r>
          </a:p>
          <a:p>
            <a:pPr marL="0" indent="0">
              <a:buNone/>
            </a:pPr>
            <a:r>
              <a:rPr lang="en-US" sz="4000" dirty="0"/>
              <a:t>Command: be filled with the Spirit</a:t>
            </a:r>
          </a:p>
          <a:p>
            <a:pPr marL="0" indent="0">
              <a:buNone/>
            </a:pPr>
            <a:r>
              <a:rPr lang="en-US" sz="4000" dirty="0"/>
              <a:t>Passive: Submit to the Spirit’s leading</a:t>
            </a:r>
          </a:p>
          <a:p>
            <a:pPr marL="0" indent="0">
              <a:buNone/>
            </a:pPr>
            <a:r>
              <a:rPr lang="en-US" sz="4000" dirty="0"/>
              <a:t>Continual: moment by moment</a:t>
            </a:r>
          </a:p>
          <a:p>
            <a:pPr marL="0" indent="0">
              <a:buNone/>
            </a:pPr>
            <a:endParaRPr lang="en-US" sz="4000" dirty="0"/>
          </a:p>
        </p:txBody>
      </p:sp>
    </p:spTree>
    <p:extLst>
      <p:ext uri="{BB962C8B-B14F-4D97-AF65-F5344CB8AC3E}">
        <p14:creationId xmlns:p14="http://schemas.microsoft.com/office/powerpoint/2010/main" val="2925351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ABF7E-96D4-789B-645C-A0B51876518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1CA89A8-DF36-1E2A-BAA3-AB6CD2293F97}"/>
              </a:ext>
            </a:extLst>
          </p:cNvPr>
          <p:cNvPicPr>
            <a:picLocks noChangeAspect="1"/>
          </p:cNvPicPr>
          <p:nvPr/>
        </p:nvPicPr>
        <p:blipFill>
          <a:blip r:embed="rId2"/>
          <a:stretch>
            <a:fillRect/>
          </a:stretch>
        </p:blipFill>
        <p:spPr>
          <a:xfrm>
            <a:off x="-37419" y="0"/>
            <a:ext cx="12266838" cy="6857999"/>
          </a:xfrm>
          <a:prstGeom prst="rect">
            <a:avLst/>
          </a:prstGeom>
        </p:spPr>
      </p:pic>
      <p:sp>
        <p:nvSpPr>
          <p:cNvPr id="5" name="Title 4">
            <a:extLst>
              <a:ext uri="{FF2B5EF4-FFF2-40B4-BE49-F238E27FC236}">
                <a16:creationId xmlns:a16="http://schemas.microsoft.com/office/drawing/2014/main" id="{8433C1BB-F1C6-D069-235B-C600DDB95C92}"/>
              </a:ext>
            </a:extLst>
          </p:cNvPr>
          <p:cNvSpPr>
            <a:spLocks noGrp="1"/>
          </p:cNvSpPr>
          <p:nvPr>
            <p:ph type="title"/>
          </p:nvPr>
        </p:nvSpPr>
        <p:spPr/>
        <p:txBody>
          <a:bodyPr>
            <a:normAutofit/>
          </a:bodyPr>
          <a:lstStyle/>
          <a:p>
            <a:r>
              <a:rPr lang="en-US" sz="6000" dirty="0"/>
              <a:t>What does it look like to be filled?</a:t>
            </a:r>
          </a:p>
        </p:txBody>
      </p:sp>
      <p:sp>
        <p:nvSpPr>
          <p:cNvPr id="6" name="Content Placeholder 5">
            <a:extLst>
              <a:ext uri="{FF2B5EF4-FFF2-40B4-BE49-F238E27FC236}">
                <a16:creationId xmlns:a16="http://schemas.microsoft.com/office/drawing/2014/main" id="{731885AE-9259-6708-A308-DF4659FC2410}"/>
              </a:ext>
            </a:extLst>
          </p:cNvPr>
          <p:cNvSpPr>
            <a:spLocks noGrp="1"/>
          </p:cNvSpPr>
          <p:nvPr>
            <p:ph idx="1"/>
          </p:nvPr>
        </p:nvSpPr>
        <p:spPr/>
        <p:txBody>
          <a:bodyPr>
            <a:normAutofit/>
          </a:bodyPr>
          <a:lstStyle/>
          <a:p>
            <a:pPr marL="0" indent="0">
              <a:buNone/>
            </a:pPr>
            <a:r>
              <a:rPr lang="en-US" sz="4000" dirty="0"/>
              <a:t>It begins at salvation</a:t>
            </a:r>
          </a:p>
          <a:p>
            <a:pPr marL="0" indent="0">
              <a:buNone/>
            </a:pPr>
            <a:r>
              <a:rPr lang="en-US" sz="4000" dirty="0"/>
              <a:t>Growth/maturity</a:t>
            </a:r>
          </a:p>
          <a:p>
            <a:pPr marL="0" indent="0">
              <a:buNone/>
            </a:pPr>
            <a:r>
              <a:rPr lang="en-US" sz="4000" dirty="0"/>
              <a:t>Obedience</a:t>
            </a:r>
          </a:p>
          <a:p>
            <a:pPr marL="0" indent="0">
              <a:buNone/>
            </a:pPr>
            <a:r>
              <a:rPr lang="en-US" sz="4000" dirty="0"/>
              <a:t>	Practicing your spiritual gift</a:t>
            </a:r>
          </a:p>
          <a:p>
            <a:pPr marL="0" indent="0">
              <a:buNone/>
            </a:pPr>
            <a:r>
              <a:rPr lang="en-US" sz="4000" dirty="0"/>
              <a:t>Sin grieves the Holy Spirit and we are not filled</a:t>
            </a:r>
          </a:p>
          <a:p>
            <a:pPr marL="0" indent="0">
              <a:buNone/>
            </a:pPr>
            <a:r>
              <a:rPr lang="en-US" sz="4000" dirty="0"/>
              <a:t>It is connected to </a:t>
            </a:r>
            <a:r>
              <a:rPr lang="en-US" sz="4000"/>
              <a:t>the Word of Christ: Col 3</a:t>
            </a:r>
            <a:endParaRPr lang="en-US" sz="4000" dirty="0"/>
          </a:p>
        </p:txBody>
      </p:sp>
    </p:spTree>
    <p:extLst>
      <p:ext uri="{BB962C8B-B14F-4D97-AF65-F5344CB8AC3E}">
        <p14:creationId xmlns:p14="http://schemas.microsoft.com/office/powerpoint/2010/main" val="299654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85CF1-87E5-7B1A-89F9-7C5A9A048EA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A381514-A139-9EF4-7B56-C56C37A6037B}"/>
              </a:ext>
            </a:extLst>
          </p:cNvPr>
          <p:cNvPicPr>
            <a:picLocks noChangeAspect="1"/>
          </p:cNvPicPr>
          <p:nvPr/>
        </p:nvPicPr>
        <p:blipFill>
          <a:blip r:embed="rId2"/>
          <a:stretch>
            <a:fillRect/>
          </a:stretch>
        </p:blipFill>
        <p:spPr>
          <a:xfrm>
            <a:off x="-37419" y="0"/>
            <a:ext cx="12266838" cy="6857999"/>
          </a:xfrm>
          <a:prstGeom prst="rect">
            <a:avLst/>
          </a:prstGeom>
        </p:spPr>
      </p:pic>
      <p:sp>
        <p:nvSpPr>
          <p:cNvPr id="3" name="Title 2">
            <a:extLst>
              <a:ext uri="{FF2B5EF4-FFF2-40B4-BE49-F238E27FC236}">
                <a16:creationId xmlns:a16="http://schemas.microsoft.com/office/drawing/2014/main" id="{7E06E3BF-E91F-730F-387C-FD8CA1A7935B}"/>
              </a:ext>
            </a:extLst>
          </p:cNvPr>
          <p:cNvSpPr>
            <a:spLocks noGrp="1"/>
          </p:cNvSpPr>
          <p:nvPr>
            <p:ph type="ctrTitle"/>
          </p:nvPr>
        </p:nvSpPr>
        <p:spPr/>
        <p:txBody>
          <a:bodyPr>
            <a:normAutofit/>
          </a:bodyPr>
          <a:lstStyle/>
          <a:p>
            <a:r>
              <a:rPr lang="en-US" sz="6600" dirty="0"/>
              <a:t>Be Filled With The </a:t>
            </a:r>
            <a:br>
              <a:rPr lang="en-US" sz="6600" dirty="0"/>
            </a:br>
            <a:r>
              <a:rPr lang="en-US" sz="6600" dirty="0"/>
              <a:t>Holy Spirit</a:t>
            </a:r>
          </a:p>
        </p:txBody>
      </p:sp>
      <p:sp>
        <p:nvSpPr>
          <p:cNvPr id="4" name="Subtitle 3">
            <a:extLst>
              <a:ext uri="{FF2B5EF4-FFF2-40B4-BE49-F238E27FC236}">
                <a16:creationId xmlns:a16="http://schemas.microsoft.com/office/drawing/2014/main" id="{D97B566B-5C47-CF2E-CB15-045EB2A01EB1}"/>
              </a:ext>
            </a:extLst>
          </p:cNvPr>
          <p:cNvSpPr>
            <a:spLocks noGrp="1"/>
          </p:cNvSpPr>
          <p:nvPr>
            <p:ph type="subTitle" idx="1"/>
          </p:nvPr>
        </p:nvSpPr>
        <p:spPr/>
        <p:txBody>
          <a:bodyPr/>
          <a:lstStyle/>
          <a:p>
            <a:r>
              <a:rPr lang="en-US" dirty="0"/>
              <a:t>Ephesians 5:15-21</a:t>
            </a:r>
          </a:p>
        </p:txBody>
      </p:sp>
    </p:spTree>
    <p:extLst>
      <p:ext uri="{BB962C8B-B14F-4D97-AF65-F5344CB8AC3E}">
        <p14:creationId xmlns:p14="http://schemas.microsoft.com/office/powerpoint/2010/main" val="1719288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672B35-002E-B4F1-3CA6-C66E28328E81}"/>
              </a:ext>
            </a:extLst>
          </p:cNvPr>
          <p:cNvPicPr>
            <a:picLocks noChangeAspect="1"/>
          </p:cNvPicPr>
          <p:nvPr/>
        </p:nvPicPr>
        <p:blipFill>
          <a:blip r:embed="rId2"/>
          <a:stretch>
            <a:fillRect/>
          </a:stretch>
        </p:blipFill>
        <p:spPr>
          <a:xfrm>
            <a:off x="-37419" y="0"/>
            <a:ext cx="12266838" cy="6857999"/>
          </a:xfrm>
          <a:prstGeom prst="rect">
            <a:avLst/>
          </a:prstGeom>
        </p:spPr>
      </p:pic>
      <p:sp>
        <p:nvSpPr>
          <p:cNvPr id="5" name="Title 4">
            <a:extLst>
              <a:ext uri="{FF2B5EF4-FFF2-40B4-BE49-F238E27FC236}">
                <a16:creationId xmlns:a16="http://schemas.microsoft.com/office/drawing/2014/main" id="{122D1AF8-7416-BDB7-847B-9F3CC7541C30}"/>
              </a:ext>
            </a:extLst>
          </p:cNvPr>
          <p:cNvSpPr>
            <a:spLocks noGrp="1"/>
          </p:cNvSpPr>
          <p:nvPr>
            <p:ph type="title"/>
          </p:nvPr>
        </p:nvSpPr>
        <p:spPr/>
        <p:txBody>
          <a:bodyPr>
            <a:normAutofit/>
          </a:bodyPr>
          <a:lstStyle/>
          <a:p>
            <a:endParaRPr lang="en-US" sz="6000" dirty="0"/>
          </a:p>
        </p:txBody>
      </p:sp>
      <p:sp>
        <p:nvSpPr>
          <p:cNvPr id="6" name="Content Placeholder 5">
            <a:extLst>
              <a:ext uri="{FF2B5EF4-FFF2-40B4-BE49-F238E27FC236}">
                <a16:creationId xmlns:a16="http://schemas.microsoft.com/office/drawing/2014/main" id="{36D55560-E8CD-FB33-F092-953D3BCAC342}"/>
              </a:ext>
            </a:extLst>
          </p:cNvPr>
          <p:cNvSpPr>
            <a:spLocks noGrp="1"/>
          </p:cNvSpPr>
          <p:nvPr>
            <p:ph idx="1"/>
          </p:nvPr>
        </p:nvSpPr>
        <p:spPr/>
        <p:txBody>
          <a:bodyPr>
            <a:normAutofit/>
          </a:bodyPr>
          <a:lstStyle/>
          <a:p>
            <a:pPr marL="0" indent="0">
              <a:buNone/>
            </a:pPr>
            <a:r>
              <a:rPr lang="en-US" sz="4000" dirty="0"/>
              <a:t>What does Paul mean when he says, “be filled with the Spirit?”</a:t>
            </a:r>
          </a:p>
          <a:p>
            <a:pPr marL="0" indent="0">
              <a:buNone/>
            </a:pPr>
            <a:r>
              <a:rPr lang="en-US" sz="4000" dirty="0"/>
              <a:t>What does it look like for one to be filled with the Holy Spirit?</a:t>
            </a:r>
          </a:p>
          <a:p>
            <a:pPr marL="0" indent="0">
              <a:buNone/>
            </a:pPr>
            <a:endParaRPr lang="en-US" sz="4000" dirty="0"/>
          </a:p>
        </p:txBody>
      </p:sp>
    </p:spTree>
    <p:extLst>
      <p:ext uri="{BB962C8B-B14F-4D97-AF65-F5344CB8AC3E}">
        <p14:creationId xmlns:p14="http://schemas.microsoft.com/office/powerpoint/2010/main" val="110001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72E09-45FD-5C45-05A6-D6341B8D57A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EE83E4B-09E5-CC55-735F-645FB8F589B7}"/>
              </a:ext>
            </a:extLst>
          </p:cNvPr>
          <p:cNvPicPr>
            <a:picLocks noChangeAspect="1"/>
          </p:cNvPicPr>
          <p:nvPr/>
        </p:nvPicPr>
        <p:blipFill>
          <a:blip r:embed="rId2"/>
          <a:stretch>
            <a:fillRect/>
          </a:stretch>
        </p:blipFill>
        <p:spPr>
          <a:xfrm>
            <a:off x="-37419" y="0"/>
            <a:ext cx="12266838" cy="6857999"/>
          </a:xfrm>
          <a:prstGeom prst="rect">
            <a:avLst/>
          </a:prstGeom>
        </p:spPr>
      </p:pic>
      <p:sp>
        <p:nvSpPr>
          <p:cNvPr id="5" name="Title 4">
            <a:extLst>
              <a:ext uri="{FF2B5EF4-FFF2-40B4-BE49-F238E27FC236}">
                <a16:creationId xmlns:a16="http://schemas.microsoft.com/office/drawing/2014/main" id="{B58C6D93-C8F4-5603-D62F-33D4F64AB6C9}"/>
              </a:ext>
            </a:extLst>
          </p:cNvPr>
          <p:cNvSpPr>
            <a:spLocks noGrp="1"/>
          </p:cNvSpPr>
          <p:nvPr>
            <p:ph type="title"/>
          </p:nvPr>
        </p:nvSpPr>
        <p:spPr/>
        <p:txBody>
          <a:bodyPr>
            <a:normAutofit/>
          </a:bodyPr>
          <a:lstStyle/>
          <a:p>
            <a:r>
              <a:rPr lang="en-US" sz="6000" dirty="0"/>
              <a:t>Filled with the Spirit</a:t>
            </a:r>
          </a:p>
        </p:txBody>
      </p:sp>
      <p:sp>
        <p:nvSpPr>
          <p:cNvPr id="6" name="Content Placeholder 5">
            <a:extLst>
              <a:ext uri="{FF2B5EF4-FFF2-40B4-BE49-F238E27FC236}">
                <a16:creationId xmlns:a16="http://schemas.microsoft.com/office/drawing/2014/main" id="{5BCBECE4-ED2F-C271-A47A-5B916C583E21}"/>
              </a:ext>
            </a:extLst>
          </p:cNvPr>
          <p:cNvSpPr>
            <a:spLocks noGrp="1"/>
          </p:cNvSpPr>
          <p:nvPr>
            <p:ph idx="1"/>
          </p:nvPr>
        </p:nvSpPr>
        <p:spPr/>
        <p:txBody>
          <a:bodyPr>
            <a:normAutofit/>
          </a:bodyPr>
          <a:lstStyle/>
          <a:p>
            <a:pPr marL="0" indent="0">
              <a:buNone/>
            </a:pPr>
            <a:r>
              <a:rPr lang="en-US" sz="4000" dirty="0"/>
              <a:t>Context: The Christian walk</a:t>
            </a:r>
          </a:p>
          <a:p>
            <a:pPr marL="0" indent="0">
              <a:buNone/>
            </a:pPr>
            <a:r>
              <a:rPr lang="en-US" sz="4000" dirty="0"/>
              <a:t>	Walk in a manner worthy: Eph 4:1</a:t>
            </a:r>
          </a:p>
          <a:p>
            <a:pPr marL="0" indent="0">
              <a:buNone/>
            </a:pPr>
            <a:r>
              <a:rPr lang="en-US" sz="4000" dirty="0"/>
              <a:t>	Imitate God… walk in love: Eph 5:1-2</a:t>
            </a:r>
          </a:p>
          <a:p>
            <a:pPr marL="0" indent="0">
              <a:buNone/>
            </a:pPr>
            <a:r>
              <a:rPr lang="en-US" sz="4000" dirty="0"/>
              <a:t>	Walk as children of light: Eph 5:8</a:t>
            </a:r>
          </a:p>
          <a:p>
            <a:pPr marL="0" indent="0">
              <a:buNone/>
            </a:pPr>
            <a:r>
              <a:rPr lang="en-US" sz="4000" dirty="0"/>
              <a:t>	Be careful how you walk: Eph 5:15</a:t>
            </a:r>
          </a:p>
          <a:p>
            <a:pPr marL="0" indent="0">
              <a:buNone/>
            </a:pPr>
            <a:endParaRPr lang="en-US" sz="4000" dirty="0"/>
          </a:p>
        </p:txBody>
      </p:sp>
    </p:spTree>
    <p:extLst>
      <p:ext uri="{BB962C8B-B14F-4D97-AF65-F5344CB8AC3E}">
        <p14:creationId xmlns:p14="http://schemas.microsoft.com/office/powerpoint/2010/main" val="2161874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36313-2632-D956-CD84-18E11FCE85D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B4BAFFD-08EE-6863-03F3-E05164553B15}"/>
              </a:ext>
            </a:extLst>
          </p:cNvPr>
          <p:cNvPicPr>
            <a:picLocks noChangeAspect="1"/>
          </p:cNvPicPr>
          <p:nvPr/>
        </p:nvPicPr>
        <p:blipFill>
          <a:blip r:embed="rId2"/>
          <a:stretch>
            <a:fillRect/>
          </a:stretch>
        </p:blipFill>
        <p:spPr>
          <a:xfrm>
            <a:off x="-37419" y="0"/>
            <a:ext cx="12266838" cy="6857999"/>
          </a:xfrm>
          <a:prstGeom prst="rect">
            <a:avLst/>
          </a:prstGeom>
        </p:spPr>
      </p:pic>
      <p:sp>
        <p:nvSpPr>
          <p:cNvPr id="5" name="Title 4">
            <a:extLst>
              <a:ext uri="{FF2B5EF4-FFF2-40B4-BE49-F238E27FC236}">
                <a16:creationId xmlns:a16="http://schemas.microsoft.com/office/drawing/2014/main" id="{0581143A-FF83-9998-F61C-6E9A5EF8C939}"/>
              </a:ext>
            </a:extLst>
          </p:cNvPr>
          <p:cNvSpPr>
            <a:spLocks noGrp="1"/>
          </p:cNvSpPr>
          <p:nvPr>
            <p:ph type="title"/>
          </p:nvPr>
        </p:nvSpPr>
        <p:spPr/>
        <p:txBody>
          <a:bodyPr>
            <a:normAutofit/>
          </a:bodyPr>
          <a:lstStyle/>
          <a:p>
            <a:r>
              <a:rPr lang="en-US" sz="6000" dirty="0"/>
              <a:t>Filled with the Spirit</a:t>
            </a:r>
          </a:p>
        </p:txBody>
      </p:sp>
      <p:sp>
        <p:nvSpPr>
          <p:cNvPr id="6" name="Content Placeholder 5">
            <a:extLst>
              <a:ext uri="{FF2B5EF4-FFF2-40B4-BE49-F238E27FC236}">
                <a16:creationId xmlns:a16="http://schemas.microsoft.com/office/drawing/2014/main" id="{0B5DE2A0-A34C-D3EC-5B4B-7A142E05F0B6}"/>
              </a:ext>
            </a:extLst>
          </p:cNvPr>
          <p:cNvSpPr>
            <a:spLocks noGrp="1"/>
          </p:cNvSpPr>
          <p:nvPr>
            <p:ph idx="1"/>
          </p:nvPr>
        </p:nvSpPr>
        <p:spPr/>
        <p:txBody>
          <a:bodyPr>
            <a:normAutofit/>
          </a:bodyPr>
          <a:lstStyle/>
          <a:p>
            <a:pPr marL="0" indent="0">
              <a:buNone/>
            </a:pPr>
            <a:r>
              <a:rPr lang="en-US" sz="4000" dirty="0"/>
              <a:t>Context: The Christian walk</a:t>
            </a:r>
          </a:p>
          <a:p>
            <a:pPr marL="0" indent="0">
              <a:buNone/>
            </a:pPr>
            <a:r>
              <a:rPr lang="en-US" sz="4000" dirty="0"/>
              <a:t>Contrast: </a:t>
            </a:r>
          </a:p>
          <a:p>
            <a:pPr marL="0" indent="0">
              <a:buNone/>
            </a:pPr>
            <a:r>
              <a:rPr lang="en-US" sz="4000" dirty="0"/>
              <a:t>	Do not get drunk with wine…</a:t>
            </a:r>
          </a:p>
          <a:p>
            <a:pPr marL="0" indent="0">
              <a:buNone/>
            </a:pPr>
            <a:r>
              <a:rPr lang="en-US" sz="4000" dirty="0"/>
              <a:t>	but be filled with the Spirit</a:t>
            </a:r>
          </a:p>
          <a:p>
            <a:pPr marL="0" indent="0">
              <a:buNone/>
            </a:pPr>
            <a:endParaRPr lang="en-US" sz="4000" dirty="0"/>
          </a:p>
        </p:txBody>
      </p:sp>
    </p:spTree>
    <p:extLst>
      <p:ext uri="{BB962C8B-B14F-4D97-AF65-F5344CB8AC3E}">
        <p14:creationId xmlns:p14="http://schemas.microsoft.com/office/powerpoint/2010/main" val="1317850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43273-22FA-B250-8C3B-DEE621CF948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C8F9749-A636-E5F5-646B-0EDFE9E536BB}"/>
              </a:ext>
            </a:extLst>
          </p:cNvPr>
          <p:cNvPicPr>
            <a:picLocks noChangeAspect="1"/>
          </p:cNvPicPr>
          <p:nvPr/>
        </p:nvPicPr>
        <p:blipFill>
          <a:blip r:embed="rId2"/>
          <a:stretch>
            <a:fillRect/>
          </a:stretch>
        </p:blipFill>
        <p:spPr>
          <a:xfrm>
            <a:off x="-37419" y="0"/>
            <a:ext cx="12266838" cy="6857999"/>
          </a:xfrm>
          <a:prstGeom prst="rect">
            <a:avLst/>
          </a:prstGeom>
        </p:spPr>
      </p:pic>
      <p:sp>
        <p:nvSpPr>
          <p:cNvPr id="5" name="Title 4">
            <a:extLst>
              <a:ext uri="{FF2B5EF4-FFF2-40B4-BE49-F238E27FC236}">
                <a16:creationId xmlns:a16="http://schemas.microsoft.com/office/drawing/2014/main" id="{36620563-2B1C-0CBF-D98F-FBDAA12749C8}"/>
              </a:ext>
            </a:extLst>
          </p:cNvPr>
          <p:cNvSpPr>
            <a:spLocks noGrp="1"/>
          </p:cNvSpPr>
          <p:nvPr>
            <p:ph type="title"/>
          </p:nvPr>
        </p:nvSpPr>
        <p:spPr/>
        <p:txBody>
          <a:bodyPr>
            <a:normAutofit/>
          </a:bodyPr>
          <a:lstStyle/>
          <a:p>
            <a:r>
              <a:rPr lang="en-US" sz="6000" dirty="0"/>
              <a:t>Filled with the Spirit</a:t>
            </a:r>
          </a:p>
        </p:txBody>
      </p:sp>
      <p:sp>
        <p:nvSpPr>
          <p:cNvPr id="6" name="Content Placeholder 5">
            <a:extLst>
              <a:ext uri="{FF2B5EF4-FFF2-40B4-BE49-F238E27FC236}">
                <a16:creationId xmlns:a16="http://schemas.microsoft.com/office/drawing/2014/main" id="{46E4B601-14A4-CAC2-9718-0389DF0711F8}"/>
              </a:ext>
            </a:extLst>
          </p:cNvPr>
          <p:cNvSpPr>
            <a:spLocks noGrp="1"/>
          </p:cNvSpPr>
          <p:nvPr>
            <p:ph idx="1"/>
          </p:nvPr>
        </p:nvSpPr>
        <p:spPr/>
        <p:txBody>
          <a:bodyPr>
            <a:normAutofit/>
          </a:bodyPr>
          <a:lstStyle/>
          <a:p>
            <a:pPr marL="0" indent="0">
              <a:buNone/>
            </a:pPr>
            <a:r>
              <a:rPr lang="en-US" sz="4000" dirty="0"/>
              <a:t>Filled: a full cup, a full tank, a full stomach</a:t>
            </a:r>
          </a:p>
          <a:p>
            <a:pPr marL="0" indent="0">
              <a:buNone/>
            </a:pPr>
            <a:r>
              <a:rPr lang="en-US" sz="4000" dirty="0"/>
              <a:t>	</a:t>
            </a:r>
            <a:r>
              <a:rPr lang="en-US" sz="4000" u="sng" dirty="0"/>
              <a:t>Wind filling a sail</a:t>
            </a:r>
            <a:r>
              <a:rPr lang="en-US" sz="4000" dirty="0"/>
              <a:t>: be carried along by the 	Spirit</a:t>
            </a:r>
          </a:p>
          <a:p>
            <a:pPr marL="0" indent="0">
              <a:buNone/>
            </a:pPr>
            <a:r>
              <a:rPr lang="en-US" sz="4000" dirty="0"/>
              <a:t>	</a:t>
            </a:r>
            <a:r>
              <a:rPr lang="en-US" sz="4000" u="sng" dirty="0"/>
              <a:t>Flavor</a:t>
            </a:r>
            <a:r>
              <a:rPr lang="en-US" sz="4000" dirty="0"/>
              <a:t>: be flavored by the Spirit</a:t>
            </a:r>
          </a:p>
          <a:p>
            <a:pPr marL="0" indent="0">
              <a:buNone/>
            </a:pPr>
            <a:r>
              <a:rPr lang="en-US" sz="4000" dirty="0"/>
              <a:t>	</a:t>
            </a:r>
            <a:r>
              <a:rPr lang="en-US" sz="4000" u="sng" dirty="0"/>
              <a:t>Control</a:t>
            </a:r>
            <a:r>
              <a:rPr lang="en-US" sz="4000" dirty="0"/>
              <a:t>: be controlled by the Spirit</a:t>
            </a:r>
          </a:p>
          <a:p>
            <a:pPr marL="0" indent="0">
              <a:buNone/>
            </a:pPr>
            <a:r>
              <a:rPr lang="en-US" sz="4000" dirty="0"/>
              <a:t>	</a:t>
            </a:r>
          </a:p>
          <a:p>
            <a:pPr marL="0" indent="0">
              <a:buNone/>
            </a:pPr>
            <a:endParaRPr lang="en-US" sz="4000" dirty="0"/>
          </a:p>
        </p:txBody>
      </p:sp>
    </p:spTree>
    <p:extLst>
      <p:ext uri="{BB962C8B-B14F-4D97-AF65-F5344CB8AC3E}">
        <p14:creationId xmlns:p14="http://schemas.microsoft.com/office/powerpoint/2010/main" val="366797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464DBB-1C94-359D-62FC-A0929806B99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46F3C62-0127-4296-700B-6854C8785CCE}"/>
              </a:ext>
            </a:extLst>
          </p:cNvPr>
          <p:cNvPicPr>
            <a:picLocks noChangeAspect="1"/>
          </p:cNvPicPr>
          <p:nvPr/>
        </p:nvPicPr>
        <p:blipFill>
          <a:blip r:embed="rId2"/>
          <a:stretch>
            <a:fillRect/>
          </a:stretch>
        </p:blipFill>
        <p:spPr>
          <a:xfrm>
            <a:off x="-37419" y="0"/>
            <a:ext cx="12266838" cy="6857999"/>
          </a:xfrm>
          <a:prstGeom prst="rect">
            <a:avLst/>
          </a:prstGeom>
        </p:spPr>
      </p:pic>
      <p:sp>
        <p:nvSpPr>
          <p:cNvPr id="5" name="Title 4">
            <a:extLst>
              <a:ext uri="{FF2B5EF4-FFF2-40B4-BE49-F238E27FC236}">
                <a16:creationId xmlns:a16="http://schemas.microsoft.com/office/drawing/2014/main" id="{1EB135CD-E73D-D645-4094-23D361A8BDB4}"/>
              </a:ext>
            </a:extLst>
          </p:cNvPr>
          <p:cNvSpPr>
            <a:spLocks noGrp="1"/>
          </p:cNvSpPr>
          <p:nvPr>
            <p:ph type="title"/>
          </p:nvPr>
        </p:nvSpPr>
        <p:spPr/>
        <p:txBody>
          <a:bodyPr>
            <a:normAutofit/>
          </a:bodyPr>
          <a:lstStyle/>
          <a:p>
            <a:r>
              <a:rPr lang="en-US" sz="6000" dirty="0"/>
              <a:t>Filled with the Spirit</a:t>
            </a:r>
          </a:p>
        </p:txBody>
      </p:sp>
      <p:sp>
        <p:nvSpPr>
          <p:cNvPr id="6" name="Content Placeholder 5">
            <a:extLst>
              <a:ext uri="{FF2B5EF4-FFF2-40B4-BE49-F238E27FC236}">
                <a16:creationId xmlns:a16="http://schemas.microsoft.com/office/drawing/2014/main" id="{2C7EDFF6-D98F-2E33-A602-D11D209A5B0E}"/>
              </a:ext>
            </a:extLst>
          </p:cNvPr>
          <p:cNvSpPr>
            <a:spLocks noGrp="1"/>
          </p:cNvSpPr>
          <p:nvPr>
            <p:ph idx="1"/>
          </p:nvPr>
        </p:nvSpPr>
        <p:spPr/>
        <p:txBody>
          <a:bodyPr>
            <a:normAutofit/>
          </a:bodyPr>
          <a:lstStyle/>
          <a:p>
            <a:pPr marL="0" indent="0">
              <a:buNone/>
            </a:pPr>
            <a:r>
              <a:rPr lang="en-US" sz="4000" dirty="0"/>
              <a:t>Matthew 4:1 “Jesus was </a:t>
            </a:r>
            <a:r>
              <a:rPr lang="en-US" sz="4000" u="sng" dirty="0"/>
              <a:t>led by the Spirit</a:t>
            </a:r>
            <a:r>
              <a:rPr lang="en-US" sz="4000" dirty="0"/>
              <a:t> into the wilderness to be tempted by the devil.”</a:t>
            </a:r>
          </a:p>
          <a:p>
            <a:pPr marL="0" indent="0">
              <a:buNone/>
            </a:pPr>
            <a:r>
              <a:rPr lang="en-US" sz="4000" dirty="0"/>
              <a:t>Luke 4:1 “Jesus, </a:t>
            </a:r>
            <a:r>
              <a:rPr lang="en-US" sz="4000" u="sng" dirty="0"/>
              <a:t>full of the Holy Spirit</a:t>
            </a:r>
            <a:r>
              <a:rPr lang="en-US" sz="4000" dirty="0"/>
              <a:t>, returned from the Jordan and was led around by the Spirit in the wilderness…”</a:t>
            </a:r>
          </a:p>
        </p:txBody>
      </p:sp>
    </p:spTree>
    <p:extLst>
      <p:ext uri="{BB962C8B-B14F-4D97-AF65-F5344CB8AC3E}">
        <p14:creationId xmlns:p14="http://schemas.microsoft.com/office/powerpoint/2010/main" val="3888419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3228D-7933-B8B9-75E5-FB2F64CB56D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5E05FA1-67CD-F1BE-3C5C-20381B6F45AC}"/>
              </a:ext>
            </a:extLst>
          </p:cNvPr>
          <p:cNvPicPr>
            <a:picLocks noChangeAspect="1"/>
          </p:cNvPicPr>
          <p:nvPr/>
        </p:nvPicPr>
        <p:blipFill>
          <a:blip r:embed="rId2"/>
          <a:stretch>
            <a:fillRect/>
          </a:stretch>
        </p:blipFill>
        <p:spPr>
          <a:xfrm>
            <a:off x="-37419" y="0"/>
            <a:ext cx="12266838" cy="6857999"/>
          </a:xfrm>
          <a:prstGeom prst="rect">
            <a:avLst/>
          </a:prstGeom>
        </p:spPr>
      </p:pic>
      <p:sp>
        <p:nvSpPr>
          <p:cNvPr id="5" name="Title 4">
            <a:extLst>
              <a:ext uri="{FF2B5EF4-FFF2-40B4-BE49-F238E27FC236}">
                <a16:creationId xmlns:a16="http://schemas.microsoft.com/office/drawing/2014/main" id="{11EAB196-D788-2E2F-D318-3B60E50B0D9C}"/>
              </a:ext>
            </a:extLst>
          </p:cNvPr>
          <p:cNvSpPr>
            <a:spLocks noGrp="1"/>
          </p:cNvSpPr>
          <p:nvPr>
            <p:ph type="title"/>
          </p:nvPr>
        </p:nvSpPr>
        <p:spPr/>
        <p:txBody>
          <a:bodyPr>
            <a:normAutofit/>
          </a:bodyPr>
          <a:lstStyle/>
          <a:p>
            <a:r>
              <a:rPr lang="en-US" sz="6000" dirty="0"/>
              <a:t>Filled with the Spirit</a:t>
            </a:r>
          </a:p>
        </p:txBody>
      </p:sp>
      <p:sp>
        <p:nvSpPr>
          <p:cNvPr id="6" name="Content Placeholder 5">
            <a:extLst>
              <a:ext uri="{FF2B5EF4-FFF2-40B4-BE49-F238E27FC236}">
                <a16:creationId xmlns:a16="http://schemas.microsoft.com/office/drawing/2014/main" id="{B506CE82-630F-4039-6A73-E489F52C261E}"/>
              </a:ext>
            </a:extLst>
          </p:cNvPr>
          <p:cNvSpPr>
            <a:spLocks noGrp="1"/>
          </p:cNvSpPr>
          <p:nvPr>
            <p:ph idx="1"/>
          </p:nvPr>
        </p:nvSpPr>
        <p:spPr/>
        <p:txBody>
          <a:bodyPr>
            <a:normAutofit/>
          </a:bodyPr>
          <a:lstStyle/>
          <a:p>
            <a:pPr marL="0" indent="0">
              <a:buNone/>
            </a:pPr>
            <a:r>
              <a:rPr lang="en-US" sz="4000" dirty="0"/>
              <a:t>Context: The Christian walk</a:t>
            </a:r>
          </a:p>
          <a:p>
            <a:pPr marL="0" indent="0">
              <a:buNone/>
            </a:pPr>
            <a:r>
              <a:rPr lang="en-US" sz="4000" dirty="0"/>
              <a:t>Contrast: Drunk with wine/filled with the Spirit</a:t>
            </a:r>
          </a:p>
          <a:p>
            <a:pPr marL="0" indent="0">
              <a:buNone/>
            </a:pPr>
            <a:r>
              <a:rPr lang="en-US" sz="4000" dirty="0"/>
              <a:t>Command: be filled with the Spirit</a:t>
            </a:r>
          </a:p>
        </p:txBody>
      </p:sp>
    </p:spTree>
    <p:extLst>
      <p:ext uri="{BB962C8B-B14F-4D97-AF65-F5344CB8AC3E}">
        <p14:creationId xmlns:p14="http://schemas.microsoft.com/office/powerpoint/2010/main" val="268674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7C486-C525-4FCC-326A-247A818502A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17572B6-BBA0-AE1D-5CDC-B6BD4873D158}"/>
              </a:ext>
            </a:extLst>
          </p:cNvPr>
          <p:cNvPicPr>
            <a:picLocks noChangeAspect="1"/>
          </p:cNvPicPr>
          <p:nvPr/>
        </p:nvPicPr>
        <p:blipFill>
          <a:blip r:embed="rId2"/>
          <a:stretch>
            <a:fillRect/>
          </a:stretch>
        </p:blipFill>
        <p:spPr>
          <a:xfrm>
            <a:off x="0" y="-9832"/>
            <a:ext cx="12266838" cy="6857999"/>
          </a:xfrm>
          <a:prstGeom prst="rect">
            <a:avLst/>
          </a:prstGeom>
        </p:spPr>
      </p:pic>
      <p:sp>
        <p:nvSpPr>
          <p:cNvPr id="5" name="Title 4">
            <a:extLst>
              <a:ext uri="{FF2B5EF4-FFF2-40B4-BE49-F238E27FC236}">
                <a16:creationId xmlns:a16="http://schemas.microsoft.com/office/drawing/2014/main" id="{F37ADA0C-508E-2732-7816-AB2F65D81855}"/>
              </a:ext>
            </a:extLst>
          </p:cNvPr>
          <p:cNvSpPr>
            <a:spLocks noGrp="1"/>
          </p:cNvSpPr>
          <p:nvPr>
            <p:ph type="title"/>
          </p:nvPr>
        </p:nvSpPr>
        <p:spPr/>
        <p:txBody>
          <a:bodyPr>
            <a:normAutofit/>
          </a:bodyPr>
          <a:lstStyle/>
          <a:p>
            <a:r>
              <a:rPr lang="en-US" sz="6000" dirty="0"/>
              <a:t>Filled with the Spirit</a:t>
            </a:r>
          </a:p>
        </p:txBody>
      </p:sp>
      <p:sp>
        <p:nvSpPr>
          <p:cNvPr id="6" name="Content Placeholder 5">
            <a:extLst>
              <a:ext uri="{FF2B5EF4-FFF2-40B4-BE49-F238E27FC236}">
                <a16:creationId xmlns:a16="http://schemas.microsoft.com/office/drawing/2014/main" id="{189FD46A-0B9B-7E6D-53EF-4A77868F2BEA}"/>
              </a:ext>
            </a:extLst>
          </p:cNvPr>
          <p:cNvSpPr>
            <a:spLocks noGrp="1"/>
          </p:cNvSpPr>
          <p:nvPr>
            <p:ph idx="1"/>
          </p:nvPr>
        </p:nvSpPr>
        <p:spPr>
          <a:xfrm>
            <a:off x="412955" y="1607344"/>
            <a:ext cx="10940845" cy="5324167"/>
          </a:xfrm>
        </p:spPr>
        <p:txBody>
          <a:bodyPr>
            <a:normAutofit lnSpcReduction="10000"/>
          </a:bodyPr>
          <a:lstStyle/>
          <a:p>
            <a:pPr marL="0" indent="0">
              <a:buNone/>
            </a:pPr>
            <a:r>
              <a:rPr lang="en-US" sz="4000" dirty="0"/>
              <a:t>Acts 2:4 “they were all filled with the Holy Spirit and began to speak with other tongues…”</a:t>
            </a:r>
          </a:p>
          <a:p>
            <a:pPr marL="0" indent="0">
              <a:buNone/>
            </a:pPr>
            <a:r>
              <a:rPr lang="en-US" sz="4000" dirty="0"/>
              <a:t>Acts 4:8 “By what power, or in what name have you done this?’ Then Peter, filled with the Holy Spirit said to them…” </a:t>
            </a:r>
          </a:p>
          <a:p>
            <a:pPr marL="0" indent="0">
              <a:buNone/>
            </a:pPr>
            <a:r>
              <a:rPr lang="en-US" sz="4000" dirty="0"/>
              <a:t>Acts 4:31 says, “And when they had prayed, the place where they had gathered together was shaken, and they were all filled with the Holy Spirit and began to speak the word of God with all boldness.”</a:t>
            </a:r>
          </a:p>
        </p:txBody>
      </p:sp>
    </p:spTree>
    <p:extLst>
      <p:ext uri="{BB962C8B-B14F-4D97-AF65-F5344CB8AC3E}">
        <p14:creationId xmlns:p14="http://schemas.microsoft.com/office/powerpoint/2010/main" val="101765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1223</TotalTime>
  <Words>552</Words>
  <Application>Microsoft Office PowerPoint</Application>
  <PresentationFormat>Widescreen</PresentationFormat>
  <Paragraphs>56</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Aptos Display</vt:lpstr>
      <vt:lpstr>Arial</vt:lpstr>
      <vt:lpstr>Office Theme</vt:lpstr>
      <vt:lpstr>PowerPoint Presentation</vt:lpstr>
      <vt:lpstr>Be Filled With The  Holy Spirit</vt:lpstr>
      <vt:lpstr>PowerPoint Presentation</vt:lpstr>
      <vt:lpstr>Filled with the Spirit</vt:lpstr>
      <vt:lpstr>Filled with the Spirit</vt:lpstr>
      <vt:lpstr>Filled with the Spirit</vt:lpstr>
      <vt:lpstr>Filled with the Spirit</vt:lpstr>
      <vt:lpstr>Filled with the Spirit</vt:lpstr>
      <vt:lpstr>Filled with the Spirit</vt:lpstr>
      <vt:lpstr>Filled with the Spirit</vt:lpstr>
      <vt:lpstr>Filled with the Spirit</vt:lpstr>
      <vt:lpstr>Filled with the Spirit</vt:lpstr>
      <vt:lpstr>What does it look like to be filled?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Kathy Youngkin</dc:creator>
  <cp:lastModifiedBy>Bobby Truax</cp:lastModifiedBy>
  <cp:revision>10</cp:revision>
  <dcterms:created xsi:type="dcterms:W3CDTF">2026-05-15T17:18:49Z</dcterms:created>
  <dcterms:modified xsi:type="dcterms:W3CDTF">2026-07-19T13:48:28Z</dcterms:modified>
</cp:coreProperties>
</file>