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8" r:id="rId3"/>
    <p:sldId id="262" r:id="rId4"/>
    <p:sldId id="263" r:id="rId5"/>
    <p:sldId id="272" r:id="rId6"/>
    <p:sldId id="265" r:id="rId7"/>
    <p:sldId id="266" r:id="rId8"/>
    <p:sldId id="267" r:id="rId9"/>
    <p:sldId id="273" r:id="rId10"/>
    <p:sldId id="274" r:id="rId11"/>
    <p:sldId id="268" r:id="rId12"/>
    <p:sldId id="269" r:id="rId13"/>
    <p:sldId id="275" r:id="rId14"/>
    <p:sldId id="276" r:id="rId15"/>
    <p:sldId id="270" r:id="rId16"/>
    <p:sldId id="271" r:id="rId17"/>
    <p:sldId id="260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8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ED522-E052-4622-B97E-0155514606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A12CF0-51A2-AC25-1367-2A0E0C6526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F6BE7B-0ACE-FB11-E2BD-D8291057FA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DFE22-D1F8-4A20-840B-8B82D24EADB5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6D7FBF-7A03-62E9-BB0B-4447AD26BC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4788C5-99FA-E533-54A8-F2A0608A8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0BBE9-2A1B-4ED7-9624-3AF5764F6D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923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F3FB5-0FB2-00E4-6F15-4DC0FD73A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439B10-6CC2-AE59-ED68-BA3C017258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302CDD-B4D5-45AA-A6C3-37A287E3DF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DFE22-D1F8-4A20-840B-8B82D24EADB5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C61CC6-C7DC-C29D-9F96-EA4A981B1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FEA5C2-84CF-8D32-A2A7-5E59427C9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0BBE9-2A1B-4ED7-9624-3AF5764F6D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867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D5D190-5ADC-8CEC-FC37-7D1D89D8C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1310C2-99D6-6421-B1EB-C4AD84D6B5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A672EA-8D4B-A4E7-BFD8-705BCC8A0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DFE22-D1F8-4A20-840B-8B82D24EADB5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8EA0C1-1686-E9A0-136E-D704AB5952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1CB3B0-26A0-6189-4098-B2E68F8BA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0BBE9-2A1B-4ED7-9624-3AF5764F6D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355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BF172-B6E5-B1E3-1870-F30C7700C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DEA0C2-4C09-E998-C694-EE246F0CA0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B243B8-36A3-1EC8-6894-02685C1DC2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F95D5E-D1D2-8C20-22B0-1CCBBF1FF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DFE22-D1F8-4A20-840B-8B82D24EADB5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9F78FF-0A0F-4638-0A84-B0D0C8C6B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AA96F6-628D-28AE-EEAC-2E58E740F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0BBE9-2A1B-4ED7-9624-3AF5764F6D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389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D004B-0C5B-93E1-7AD0-22A65166F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713A01-606D-B3BF-5018-15CB25A685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C0C294-901B-A79F-2E4A-9F8FE0A652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F14ED0-B14D-E426-DC64-D174200A57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67D9E66-76E1-6A48-A733-3023CC2E86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1B8D4F5-1835-2322-EA66-6D085D39F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DFE22-D1F8-4A20-840B-8B82D24EADB5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768578E-D4F7-2A68-52F9-618EE1625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E31C4CC-DF96-5C62-A7AF-FD8B7BDFB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0BBE9-2A1B-4ED7-9624-3AF5764F6D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817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B1CAA-B2E7-1E82-99EB-15A47C887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E6D7A4-B4FA-77A3-6483-95AC9EDD9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DFE22-D1F8-4A20-840B-8B82D24EADB5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28711A-659B-12E5-4283-95F12700A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797695-423F-616E-9A14-9BC52A905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0BBE9-2A1B-4ED7-9624-3AF5764F6D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554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B270C23-C8B7-0470-CEB1-26177D627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DFE22-D1F8-4A20-840B-8B82D24EADB5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05AC27E-29B7-122E-E2FC-DFDACBAAE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BE8A67-E509-F323-D4E2-DC80263FE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0BBE9-2A1B-4ED7-9624-3AF5764F6D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86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AC3C6-C864-CC6C-19C2-ECD613ADE0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A42025-911A-2231-A555-7937ED18CC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0FAB5F-F926-27DF-459F-40CF0F46EC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34B607-BD3E-1408-C677-44D1149897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DFE22-D1F8-4A20-840B-8B82D24EADB5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25F760-C6B2-0959-47D3-A29C0BFBD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321FA3-9F2D-FF97-747B-77CA31E06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0BBE9-2A1B-4ED7-9624-3AF5764F6D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61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FB43D-B89D-0AA6-7C65-A3661DCF6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6F605A-4C14-C5C2-D1A5-CFFEAB8EEA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7EC368-8572-80A6-91B7-AF12E687FA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BDEFB2-AE77-54AC-7F3B-1F3F9D5AD6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DFE22-D1F8-4A20-840B-8B82D24EADB5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A92EFA-9F57-08F7-38E7-262575847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676D0B-0D16-77F7-AD61-397F41C5B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0BBE9-2A1B-4ED7-9624-3AF5764F6D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9024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4538BC-EB95-6B51-45EE-4867419AE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1C2B95-D9FA-A5D8-FEFF-BE25C6C862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300C3F-78F9-505A-500E-C485EF2CC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DFE22-D1F8-4A20-840B-8B82D24EADB5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C90022-211D-051F-9DE9-FBA669731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A2BD11-10E9-4BF3-746C-01FD21CA6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0BBE9-2A1B-4ED7-9624-3AF5764F6D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475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5E07AE9-BED1-4DFD-C932-66355BDE02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0C303C-6F62-C7FD-DE4D-5B79AA6E76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56EAEC-24EB-566C-DF54-38D83DD57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DFE22-D1F8-4A20-840B-8B82D24EADB5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A7F693-521E-4B5E-2A64-3C8C00478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B20FE7-5FE6-D6D2-0490-6B7E62D95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0BBE9-2A1B-4ED7-9624-3AF5764F6D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1910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1654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6648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1119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1386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4552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532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7942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3390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2655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9013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438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3DEAE31-D27B-07A7-B160-79EAE2AD4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A03996-FE58-7B36-B46C-0C18FDA938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E4D3BE-FE00-CE97-E9B8-277860DACC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10DFE22-D1F8-4A20-840B-8B82D24EADB5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C57AAA-8F12-C334-EBE9-29EFEB52F4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57B8C8-C349-6692-AAB7-23B2FBBEC8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500BBE9-2A1B-4ED7-9624-3AF5764F6D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974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358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DA2780B5-8980-C9DC-C076-46A41CC7044B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" name="Freeform 2"/>
            <p:cNvSpPr/>
            <p:nvPr/>
          </p:nvSpPr>
          <p:spPr>
            <a:xfrm>
              <a:off x="0" y="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/>
              </a:blip>
              <a:stretch>
                <a:fillRect t="-10563" b="-7658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1786234" y="1635577"/>
              <a:ext cx="8619532" cy="188199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7318"/>
                </a:lnSpc>
              </a:pPr>
              <a:r>
                <a:rPr lang="en-US" sz="7200" b="1" dirty="0">
                  <a:ln>
                    <a:solidFill>
                      <a:schemeClr val="tx1">
                        <a:lumMod val="85000"/>
                        <a:lumOff val="15000"/>
                      </a:schemeClr>
                    </a:solidFill>
                  </a:ln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HOW TO PLEASE GOD: </a:t>
              </a:r>
            </a:p>
            <a:p>
              <a:pPr algn="ctr">
                <a:lnSpc>
                  <a:spcPts val="7318"/>
                </a:lnSpc>
                <a:spcBef>
                  <a:spcPct val="0"/>
                </a:spcBef>
              </a:pPr>
              <a:r>
                <a:rPr lang="en-US" sz="7200" b="1" dirty="0">
                  <a:ln>
                    <a:solidFill>
                      <a:schemeClr val="tx1">
                        <a:lumMod val="85000"/>
                        <a:lumOff val="15000"/>
                      </a:schemeClr>
                    </a:solidFill>
                  </a:ln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WALKING BY FAITH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884903" y="4611985"/>
              <a:ext cx="5761703" cy="7705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5918"/>
                </a:lnSpc>
                <a:spcBef>
                  <a:spcPct val="0"/>
                </a:spcBef>
              </a:pPr>
              <a:r>
                <a:rPr lang="en-US" sz="6000" b="1" dirty="0">
                  <a:ln>
                    <a:solidFill>
                      <a:schemeClr val="tx1"/>
                    </a:solidFill>
                  </a:ln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HEBREWS 11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">
            <a:extLst>
              <a:ext uri="{FF2B5EF4-FFF2-40B4-BE49-F238E27FC236}">
                <a16:creationId xmlns:a16="http://schemas.microsoft.com/office/drawing/2014/main" id="{E709D2F5-760C-D1D6-01E8-528DE7617DB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000"/>
            </a:blip>
            <a:stretch>
              <a:fillRect t="-10563" b="-7658"/>
            </a:stretch>
          </a:blipFill>
          <a:effectLst>
            <a:outerShdw blurRad="50800" dist="50800" dir="5400000" algn="ctr" rotWithShape="0">
              <a:srgbClr val="000000"/>
            </a:outerShdw>
          </a:effectLst>
        </p:spPr>
        <p:txBody>
          <a:bodyPr/>
          <a:lstStyle/>
          <a:p>
            <a:endParaRPr lang="en-US" sz="12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AFBE8E6-1638-A5BE-2A50-5BF9562A7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Hebrews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D372E8-4EBB-F233-EAB9-32A840B77E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Author: Paul, </a:t>
            </a:r>
            <a:r>
              <a:rPr lang="es-ES" sz="4000" dirty="0"/>
              <a:t>Barnabas, Apollos, Luke, Priscilla, Aquilla??? </a:t>
            </a:r>
            <a:r>
              <a:rPr lang="en-US" sz="4000" dirty="0"/>
              <a:t>We don’t know</a:t>
            </a:r>
          </a:p>
          <a:p>
            <a:endParaRPr lang="en-US" sz="40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40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79307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B3DE78-6F9A-0467-0171-837B626FF3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">
            <a:extLst>
              <a:ext uri="{FF2B5EF4-FFF2-40B4-BE49-F238E27FC236}">
                <a16:creationId xmlns:a16="http://schemas.microsoft.com/office/drawing/2014/main" id="{783097C4-A707-1223-916E-5FA42BAF5FB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000"/>
            </a:blip>
            <a:stretch>
              <a:fillRect t="-10563" b="-7658"/>
            </a:stretch>
          </a:blipFill>
          <a:effectLst>
            <a:outerShdw blurRad="50800" dist="50800" dir="5400000" algn="ctr" rotWithShape="0">
              <a:srgbClr val="000000"/>
            </a:outerShdw>
          </a:effectLst>
        </p:spPr>
        <p:txBody>
          <a:bodyPr/>
          <a:lstStyle/>
          <a:p>
            <a:endParaRPr lang="en-US" sz="12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1074F8-D642-DDB9-CE89-294ED695B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Hebrews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707765-5D05-3C59-C7F4-5A41E4DD73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/>
          </a:bodyPr>
          <a:lstStyle/>
          <a:p>
            <a:r>
              <a:rPr lang="en-US" sz="4000" dirty="0"/>
              <a:t>Author: ???</a:t>
            </a:r>
          </a:p>
          <a:p>
            <a:r>
              <a:rPr lang="en-US" sz="4000" dirty="0"/>
              <a:t>Romans 1:1 “Paul, a bond-servant of Christ Jesus, called as an apostle…” </a:t>
            </a:r>
          </a:p>
          <a:p>
            <a:r>
              <a:rPr lang="en-US" sz="4000" dirty="0"/>
              <a:t>1 Cor 1:1 “Paul…” </a:t>
            </a:r>
          </a:p>
          <a:p>
            <a:r>
              <a:rPr lang="en-US" sz="4000" dirty="0"/>
              <a:t>Gal 1:1 “Paul…” </a:t>
            </a:r>
          </a:p>
          <a:p>
            <a:r>
              <a:rPr lang="en-US" sz="4000" dirty="0"/>
              <a:t>1 Timothy “Paul…”</a:t>
            </a:r>
          </a:p>
          <a:p>
            <a:r>
              <a:rPr lang="en-US" sz="4000" dirty="0"/>
              <a:t>Hebrews 1:1 “God…” </a:t>
            </a:r>
          </a:p>
          <a:p>
            <a:endParaRPr lang="en-US" sz="40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40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7451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4F7096-306A-2055-95B2-5AE7BF3B5C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">
            <a:extLst>
              <a:ext uri="{FF2B5EF4-FFF2-40B4-BE49-F238E27FC236}">
                <a16:creationId xmlns:a16="http://schemas.microsoft.com/office/drawing/2014/main" id="{8EDF1B9F-80F9-5989-8E7D-855A632F991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000"/>
            </a:blip>
            <a:stretch>
              <a:fillRect t="-10563" b="-7658"/>
            </a:stretch>
          </a:blipFill>
          <a:effectLst>
            <a:outerShdw blurRad="50800" dist="50800" dir="5400000" algn="ctr" rotWithShape="0">
              <a:srgbClr val="000000"/>
            </a:outerShdw>
          </a:effectLst>
        </p:spPr>
        <p:txBody>
          <a:bodyPr/>
          <a:lstStyle/>
          <a:p>
            <a:endParaRPr lang="en-US" sz="12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4DE7FD-BDB3-5001-5E20-A92847900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Hebrews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343F65-FDD4-85B1-5268-1B22071E39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813026" cy="5032375"/>
          </a:xfrm>
        </p:spPr>
        <p:txBody>
          <a:bodyPr>
            <a:normAutofit/>
          </a:bodyPr>
          <a:lstStyle/>
          <a:p>
            <a:r>
              <a:rPr lang="en-US" sz="4000" dirty="0"/>
              <a:t>Author: ???</a:t>
            </a:r>
          </a:p>
          <a:p>
            <a:r>
              <a:rPr lang="en-US" sz="4000" dirty="0"/>
              <a:t>From Italy: Heb 13:4</a:t>
            </a:r>
          </a:p>
          <a:p>
            <a:r>
              <a:rPr lang="en-US" sz="4000" dirty="0"/>
              <a:t>Reads like a sermon with an exposition of Ps 8, 95, 110, Jer 31, Hab 2, and Ex 19-20</a:t>
            </a:r>
          </a:p>
        </p:txBody>
      </p:sp>
    </p:spTree>
    <p:extLst>
      <p:ext uri="{BB962C8B-B14F-4D97-AF65-F5344CB8AC3E}">
        <p14:creationId xmlns:p14="http://schemas.microsoft.com/office/powerpoint/2010/main" val="874605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951A08-8945-D4CF-4B8F-3A60DB471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">
            <a:extLst>
              <a:ext uri="{FF2B5EF4-FFF2-40B4-BE49-F238E27FC236}">
                <a16:creationId xmlns:a16="http://schemas.microsoft.com/office/drawing/2014/main" id="{AE3428B1-2836-2992-1034-FF2A5EC4DB5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000"/>
            </a:blip>
            <a:stretch>
              <a:fillRect t="-10563" b="-7658"/>
            </a:stretch>
          </a:blipFill>
          <a:effectLst>
            <a:outerShdw blurRad="50800" dist="50800" dir="5400000" algn="ctr" rotWithShape="0">
              <a:srgbClr val="000000"/>
            </a:outerShdw>
          </a:effectLst>
        </p:spPr>
        <p:txBody>
          <a:bodyPr/>
          <a:lstStyle/>
          <a:p>
            <a:endParaRPr lang="en-US" sz="12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E5C797-4C7F-137B-5C6D-F5A6F9D00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Hebrews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201612-6B39-A1CF-099A-0EE122CA5D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/>
          </a:bodyPr>
          <a:lstStyle/>
          <a:p>
            <a:r>
              <a:rPr lang="en-US" sz="4000" dirty="0"/>
              <a:t>Theme: Superiority of Christ</a:t>
            </a:r>
          </a:p>
          <a:p>
            <a:r>
              <a:rPr lang="en-US" sz="4000" dirty="0"/>
              <a:t>Superior to the angels: Heb 1:4</a:t>
            </a:r>
          </a:p>
          <a:p>
            <a:r>
              <a:rPr lang="en-US" sz="4000" dirty="0"/>
              <a:t>Superior to Moses: Heb 3:3 </a:t>
            </a:r>
          </a:p>
          <a:p>
            <a:r>
              <a:rPr lang="it-IT" sz="4000" dirty="0"/>
              <a:t>Superior priest: Heb 4:14-15</a:t>
            </a:r>
          </a:p>
          <a:p>
            <a:r>
              <a:rPr lang="en-US" sz="4000" dirty="0"/>
              <a:t>Superior covenant: Heb 8:6</a:t>
            </a:r>
          </a:p>
          <a:p>
            <a:r>
              <a:rPr lang="en-US" sz="4000" dirty="0"/>
              <a:t>Superior sacrifice: Heb 10:11-12 </a:t>
            </a:r>
          </a:p>
        </p:txBody>
      </p:sp>
    </p:spTree>
    <p:extLst>
      <p:ext uri="{BB962C8B-B14F-4D97-AF65-F5344CB8AC3E}">
        <p14:creationId xmlns:p14="http://schemas.microsoft.com/office/powerpoint/2010/main" val="157054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12A062-37E8-A8F8-96DE-4E6015E6AB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">
            <a:extLst>
              <a:ext uri="{FF2B5EF4-FFF2-40B4-BE49-F238E27FC236}">
                <a16:creationId xmlns:a16="http://schemas.microsoft.com/office/drawing/2014/main" id="{D56B7EDC-622E-B452-8EE3-35067147C66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000"/>
            </a:blip>
            <a:stretch>
              <a:fillRect t="-10563" b="-7658"/>
            </a:stretch>
          </a:blipFill>
          <a:effectLst>
            <a:outerShdw blurRad="50800" dist="50800" dir="5400000" algn="ctr" rotWithShape="0">
              <a:srgbClr val="000000"/>
            </a:outerShdw>
          </a:effectLst>
        </p:spPr>
        <p:txBody>
          <a:bodyPr/>
          <a:lstStyle/>
          <a:p>
            <a:endParaRPr lang="en-US" sz="12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619CC1-345A-B09E-02A5-FFE5417FAC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Hebrews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CB2DAC-FCB4-BEDD-5CD6-C03ED4FE6A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/>
          </a:bodyPr>
          <a:lstStyle/>
          <a:p>
            <a:r>
              <a:rPr lang="en-US" sz="4000" dirty="0"/>
              <a:t>Therefore… (Hebrews 10:19-25)</a:t>
            </a:r>
          </a:p>
          <a:p>
            <a:pPr lvl="1"/>
            <a:r>
              <a:rPr lang="en-US" sz="3600" dirty="0"/>
              <a:t>Let us approach God in assurance of faith… (22)</a:t>
            </a:r>
          </a:p>
          <a:p>
            <a:pPr lvl="1"/>
            <a:r>
              <a:rPr lang="en-US" sz="3600" dirty="0"/>
              <a:t>Let us hold firmly to the confession of our hope (23)</a:t>
            </a:r>
          </a:p>
          <a:p>
            <a:pPr lvl="1"/>
            <a:r>
              <a:rPr lang="en-US" sz="3600" dirty="0"/>
              <a:t>Let us consider how to encourage one another in love &amp; good deeds (24-25)</a:t>
            </a:r>
          </a:p>
        </p:txBody>
      </p:sp>
    </p:spTree>
    <p:extLst>
      <p:ext uri="{BB962C8B-B14F-4D97-AF65-F5344CB8AC3E}">
        <p14:creationId xmlns:p14="http://schemas.microsoft.com/office/powerpoint/2010/main" val="3101948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FC94E7-3DE1-0EFE-E590-4DD00678BE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">
            <a:extLst>
              <a:ext uri="{FF2B5EF4-FFF2-40B4-BE49-F238E27FC236}">
                <a16:creationId xmlns:a16="http://schemas.microsoft.com/office/drawing/2014/main" id="{2B636931-693B-24F7-D3EB-9F841EE2D51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000"/>
            </a:blip>
            <a:stretch>
              <a:fillRect t="-10563" b="-7658"/>
            </a:stretch>
          </a:blipFill>
          <a:effectLst>
            <a:outerShdw blurRad="50800" dist="50800" dir="5400000" algn="ctr" rotWithShape="0">
              <a:srgbClr val="000000"/>
            </a:outerShdw>
          </a:effectLst>
        </p:spPr>
        <p:txBody>
          <a:bodyPr/>
          <a:lstStyle/>
          <a:p>
            <a:endParaRPr lang="en-US" sz="12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8A5210-686D-AC08-9551-9CFC68EDA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Hebrews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9B97EE-A37F-D4A3-0012-9D46F3270E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/>
          </a:bodyPr>
          <a:lstStyle/>
          <a:p>
            <a:r>
              <a:rPr lang="en-US" sz="4000" dirty="0"/>
              <a:t>Endurance amongst persecution</a:t>
            </a:r>
          </a:p>
          <a:p>
            <a:r>
              <a:rPr lang="en-US" sz="4000" dirty="0"/>
              <a:t>Hebrews 10:32-39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714456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6D2E97-7BDF-A2B6-B7BD-11D56C2CA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">
            <a:extLst>
              <a:ext uri="{FF2B5EF4-FFF2-40B4-BE49-F238E27FC236}">
                <a16:creationId xmlns:a16="http://schemas.microsoft.com/office/drawing/2014/main" id="{3103B50C-B21B-0E14-6F00-9A09D88890F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000"/>
            </a:blip>
            <a:stretch>
              <a:fillRect t="-10563" b="-7658"/>
            </a:stretch>
          </a:blipFill>
          <a:effectLst>
            <a:outerShdw blurRad="50800" dist="50800" dir="5400000" algn="ctr" rotWithShape="0">
              <a:srgbClr val="000000"/>
            </a:outerShdw>
          </a:effectLst>
        </p:spPr>
        <p:txBody>
          <a:bodyPr/>
          <a:lstStyle/>
          <a:p>
            <a:endParaRPr lang="en-US" sz="12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AC6288-24EA-A49B-8CCF-50FFD6CE5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Faith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8F75B7-5E1F-4E2A-8FD4-C83D93BFE4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/>
          </a:bodyPr>
          <a:lstStyle/>
          <a:p>
            <a:r>
              <a:rPr lang="en-US" sz="4000" dirty="0"/>
              <a:t>Character of faith: </a:t>
            </a:r>
          </a:p>
          <a:p>
            <a:r>
              <a:rPr lang="en-US" sz="3600" dirty="0"/>
              <a:t>KJV: “Faith is the </a:t>
            </a:r>
            <a:r>
              <a:rPr lang="en-US" sz="3600" u="sng" dirty="0"/>
              <a:t>substance</a:t>
            </a:r>
            <a:r>
              <a:rPr lang="en-US" sz="3600" dirty="0"/>
              <a:t> of things hoped for…” </a:t>
            </a:r>
          </a:p>
          <a:p>
            <a:r>
              <a:rPr lang="en-US" sz="3600" dirty="0"/>
              <a:t>ESV, NASB 95: “faith is the </a:t>
            </a:r>
            <a:r>
              <a:rPr lang="en-US" sz="3600" u="sng" dirty="0"/>
              <a:t>assurance</a:t>
            </a:r>
            <a:r>
              <a:rPr lang="en-US" sz="3600" dirty="0"/>
              <a:t> of things hoped for…” </a:t>
            </a:r>
          </a:p>
          <a:p>
            <a:r>
              <a:rPr lang="en-US" sz="3600" dirty="0"/>
              <a:t>NIV: “faith is </a:t>
            </a:r>
            <a:r>
              <a:rPr lang="en-US" sz="3600" u="sng" dirty="0"/>
              <a:t>being sure</a:t>
            </a:r>
            <a:r>
              <a:rPr lang="en-US" sz="3600" dirty="0"/>
              <a:t> of what we hope for…” </a:t>
            </a:r>
          </a:p>
          <a:p>
            <a:r>
              <a:rPr lang="en-US" sz="3600" dirty="0"/>
              <a:t>Phillips : “faith means putting our </a:t>
            </a:r>
            <a:r>
              <a:rPr lang="en-US" sz="3600" u="sng" dirty="0"/>
              <a:t>full confidence</a:t>
            </a:r>
            <a:r>
              <a:rPr lang="en-US" sz="3600" dirty="0"/>
              <a:t> in the things we hope for…”</a:t>
            </a:r>
          </a:p>
        </p:txBody>
      </p:sp>
    </p:spTree>
    <p:extLst>
      <p:ext uri="{BB962C8B-B14F-4D97-AF65-F5344CB8AC3E}">
        <p14:creationId xmlns:p14="http://schemas.microsoft.com/office/powerpoint/2010/main" val="3695589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8B0C94-BC91-EC7E-B70A-6A92CB2EEE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">
            <a:extLst>
              <a:ext uri="{FF2B5EF4-FFF2-40B4-BE49-F238E27FC236}">
                <a16:creationId xmlns:a16="http://schemas.microsoft.com/office/drawing/2014/main" id="{5DAF8DEC-1B28-BC5D-4640-A6482B92375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000"/>
            </a:blip>
            <a:stretch>
              <a:fillRect t="-10563" b="-7658"/>
            </a:stretch>
          </a:blipFill>
          <a:effectLst>
            <a:outerShdw blurRad="50800" dist="50800" dir="5400000" algn="ctr" rotWithShape="0">
              <a:srgbClr val="000000"/>
            </a:outerShdw>
          </a:effectLst>
        </p:spPr>
        <p:txBody>
          <a:bodyPr/>
          <a:lstStyle/>
          <a:p>
            <a:endParaRPr lang="en-US" sz="12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3334B7-9033-F72F-B812-13D657181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Faith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8601BC-BA0E-7C83-A2EC-0B04C32CA1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/>
          </a:bodyPr>
          <a:lstStyle/>
          <a:p>
            <a:r>
              <a:rPr lang="en-US" sz="4000" dirty="0"/>
              <a:t>Character of faith: </a:t>
            </a:r>
          </a:p>
          <a:p>
            <a:r>
              <a:rPr lang="en-US" sz="3600" dirty="0"/>
              <a:t>Faith is the substance, foundation, confident assurance, and guarantee (title deed)</a:t>
            </a:r>
          </a:p>
          <a:p>
            <a:r>
              <a:rPr lang="en-US" sz="3600" dirty="0"/>
              <a:t>Hope: Knowing God will keep all His promises – forgiveness of sin, Christ will return, reward for those who follow in faith.</a:t>
            </a:r>
          </a:p>
          <a:p>
            <a:r>
              <a:rPr lang="en-US" sz="3600" dirty="0"/>
              <a:t>Conviction of things not seen: </a:t>
            </a:r>
          </a:p>
        </p:txBody>
      </p:sp>
    </p:spTree>
    <p:extLst>
      <p:ext uri="{BB962C8B-B14F-4D97-AF65-F5344CB8AC3E}">
        <p14:creationId xmlns:p14="http://schemas.microsoft.com/office/powerpoint/2010/main" val="583396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22E8D3-D6BB-186A-E9F7-6AF5BCEA24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">
            <a:extLst>
              <a:ext uri="{FF2B5EF4-FFF2-40B4-BE49-F238E27FC236}">
                <a16:creationId xmlns:a16="http://schemas.microsoft.com/office/drawing/2014/main" id="{AA421176-217B-9BC8-5F21-E4201B565F6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000"/>
            </a:blip>
            <a:stretch>
              <a:fillRect t="-10563" b="-7658"/>
            </a:stretch>
          </a:blipFill>
          <a:effectLst>
            <a:outerShdw blurRad="50800" dist="50800" dir="5400000" algn="ctr" rotWithShape="0">
              <a:srgbClr val="000000"/>
            </a:outerShdw>
          </a:effectLst>
        </p:spPr>
        <p:txBody>
          <a:bodyPr/>
          <a:lstStyle/>
          <a:p>
            <a:endParaRPr lang="en-US" sz="12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A1EE85-C579-2448-127E-38EAD4B8D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Faith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0DC110-9B20-11A5-09A1-B734C1C21F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 lnSpcReduction="10000"/>
          </a:bodyPr>
          <a:lstStyle/>
          <a:p>
            <a:r>
              <a:rPr lang="en-US" sz="4000" dirty="0"/>
              <a:t>Men of old gained approval: witness/testimony</a:t>
            </a:r>
          </a:p>
          <a:p>
            <a:pPr lvl="1"/>
            <a:r>
              <a:rPr lang="en-US" sz="3600" dirty="0"/>
              <a:t>Acts 1:8 “You shall be My </a:t>
            </a:r>
            <a:r>
              <a:rPr lang="en-US" sz="3600" u="sng" dirty="0"/>
              <a:t>witnesses</a:t>
            </a:r>
            <a:r>
              <a:rPr lang="en-US" sz="3600" dirty="0"/>
              <a:t>…</a:t>
            </a:r>
          </a:p>
          <a:p>
            <a:pPr lvl="1"/>
            <a:r>
              <a:rPr lang="en-US" sz="3600" dirty="0"/>
              <a:t>Acts 10:43 “Of Him all </a:t>
            </a:r>
            <a:r>
              <a:rPr lang="en-US" sz="3600" u="sng" dirty="0"/>
              <a:t>the prophets bear witness</a:t>
            </a:r>
            <a:r>
              <a:rPr lang="en-US" sz="3600" dirty="0"/>
              <a:t>…” </a:t>
            </a:r>
          </a:p>
          <a:p>
            <a:pPr lvl="1"/>
            <a:r>
              <a:rPr lang="en-US" sz="3600" dirty="0"/>
              <a:t>Heb 11:3 “the elders obtained a </a:t>
            </a:r>
            <a:r>
              <a:rPr lang="en-US" sz="3600" u="sng" dirty="0"/>
              <a:t>good testimony</a:t>
            </a:r>
            <a:r>
              <a:rPr lang="en-US" sz="3600" dirty="0"/>
              <a:t>.” NKJV</a:t>
            </a:r>
          </a:p>
          <a:p>
            <a:r>
              <a:rPr lang="en-US" sz="4000" dirty="0"/>
              <a:t>Understanding: Knowledge, intellectual ascent, and trust</a:t>
            </a:r>
          </a:p>
        </p:txBody>
      </p:sp>
    </p:spTree>
    <p:extLst>
      <p:ext uri="{BB962C8B-B14F-4D97-AF65-F5344CB8AC3E}">
        <p14:creationId xmlns:p14="http://schemas.microsoft.com/office/powerpoint/2010/main" val="3227066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AB4B7B-AE12-969D-B761-9F7033BCFA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">
            <a:extLst>
              <a:ext uri="{FF2B5EF4-FFF2-40B4-BE49-F238E27FC236}">
                <a16:creationId xmlns:a16="http://schemas.microsoft.com/office/drawing/2014/main" id="{1D8E210D-4332-D254-9B00-55A69896EBC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000"/>
            </a:blip>
            <a:stretch>
              <a:fillRect t="-10563" b="-7658"/>
            </a:stretch>
          </a:blipFill>
          <a:effectLst>
            <a:outerShdw blurRad="50800" dist="50800" dir="5400000" algn="ctr" rotWithShape="0">
              <a:srgbClr val="000000"/>
            </a:outerShdw>
          </a:effectLst>
        </p:spPr>
        <p:txBody>
          <a:bodyPr/>
          <a:lstStyle/>
          <a:p>
            <a:endParaRPr lang="en-US" sz="12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84FE76-5251-CB5A-1B71-E5BD3C0BA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Abel: Hebrews 11:4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F93995-F5E0-A80C-6581-1B1A8219E1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/>
          </a:bodyPr>
          <a:lstStyle/>
          <a:p>
            <a:r>
              <a:rPr lang="en-US" sz="4000" dirty="0"/>
              <a:t>Creation: Gen 1</a:t>
            </a:r>
          </a:p>
          <a:p>
            <a:r>
              <a:rPr lang="en-US" sz="4000" dirty="0"/>
              <a:t>Companionship: Gen 2</a:t>
            </a:r>
          </a:p>
          <a:p>
            <a:r>
              <a:rPr lang="en-US" sz="4000" dirty="0"/>
              <a:t>Curse: Gen 3</a:t>
            </a:r>
          </a:p>
          <a:p>
            <a:r>
              <a:rPr lang="en-US" sz="4000" dirty="0"/>
              <a:t>Conception: Gen 4:1-2</a:t>
            </a:r>
          </a:p>
        </p:txBody>
      </p:sp>
    </p:spTree>
    <p:extLst>
      <p:ext uri="{BB962C8B-B14F-4D97-AF65-F5344CB8AC3E}">
        <p14:creationId xmlns:p14="http://schemas.microsoft.com/office/powerpoint/2010/main" val="825139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C137D5-80F6-5D7C-F5D8-45C20D44BE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">
            <a:extLst>
              <a:ext uri="{FF2B5EF4-FFF2-40B4-BE49-F238E27FC236}">
                <a16:creationId xmlns:a16="http://schemas.microsoft.com/office/drawing/2014/main" id="{DD972262-4E27-A85E-71B8-95787592F09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000"/>
            </a:blip>
            <a:stretch>
              <a:fillRect t="-10563" b="-7658"/>
            </a:stretch>
          </a:blipFill>
          <a:effectLst>
            <a:outerShdw blurRad="50800" dist="50800" dir="5400000" algn="ctr" rotWithShape="0">
              <a:srgbClr val="000000"/>
            </a:outerShdw>
          </a:effectLst>
        </p:spPr>
        <p:txBody>
          <a:bodyPr/>
          <a:lstStyle/>
          <a:p>
            <a:endParaRPr lang="en-US" sz="12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267F9B6-8335-FDEC-73B4-098AC84F6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Abel: Hebrews 11:4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8868F3-ACFF-CBC4-7676-5B7D128FB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/>
          </a:bodyPr>
          <a:lstStyle/>
          <a:p>
            <a:r>
              <a:rPr lang="en-US" sz="4000" dirty="0"/>
              <a:t>Cain’s worship:</a:t>
            </a:r>
          </a:p>
          <a:p>
            <a:pPr lvl="1"/>
            <a:r>
              <a:rPr lang="en-US" sz="3600" dirty="0"/>
              <a:t>Why didn’t God accept Cain’s offering?</a:t>
            </a:r>
          </a:p>
          <a:p>
            <a:pPr lvl="1"/>
            <a:r>
              <a:rPr lang="en-US" sz="3600" dirty="0"/>
              <a:t>Cain was angry</a:t>
            </a:r>
          </a:p>
          <a:p>
            <a:pPr lvl="1"/>
            <a:r>
              <a:rPr lang="en-US" sz="3600" dirty="0"/>
              <a:t>Cain’s countenance fell</a:t>
            </a:r>
          </a:p>
          <a:p>
            <a:pPr lvl="1"/>
            <a:r>
              <a:rPr lang="en-US" sz="3600" dirty="0"/>
              <a:t>Cain had no faith</a:t>
            </a:r>
          </a:p>
          <a:p>
            <a:r>
              <a:rPr lang="en-US" sz="4000" dirty="0"/>
              <a:t>Two options:</a:t>
            </a:r>
          </a:p>
          <a:p>
            <a:pPr lvl="1"/>
            <a:r>
              <a:rPr lang="en-US" sz="3600" dirty="0"/>
              <a:t>Sin will devour you</a:t>
            </a:r>
          </a:p>
          <a:p>
            <a:pPr lvl="1"/>
            <a:r>
              <a:rPr lang="en-US" sz="3600" dirty="0"/>
              <a:t>You will crush sin</a:t>
            </a:r>
          </a:p>
        </p:txBody>
      </p:sp>
    </p:spTree>
    <p:extLst>
      <p:ext uri="{BB962C8B-B14F-4D97-AF65-F5344CB8AC3E}">
        <p14:creationId xmlns:p14="http://schemas.microsoft.com/office/powerpoint/2010/main" val="546074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2BC00-6CC6-57AA-62E3-8F51CDE09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">
            <a:extLst>
              <a:ext uri="{FF2B5EF4-FFF2-40B4-BE49-F238E27FC236}">
                <a16:creationId xmlns:a16="http://schemas.microsoft.com/office/drawing/2014/main" id="{D91C9FB8-7EC1-1E64-2513-5412F85CF27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000"/>
            </a:blip>
            <a:stretch>
              <a:fillRect t="-10563" b="-7658"/>
            </a:stretch>
          </a:blipFill>
          <a:effectLst>
            <a:outerShdw blurRad="50800" dist="50800" dir="5400000" algn="ctr" rotWithShape="0">
              <a:srgbClr val="000000"/>
            </a:outerShdw>
          </a:effectLst>
        </p:spPr>
        <p:txBody>
          <a:bodyPr/>
          <a:lstStyle/>
          <a:p>
            <a:endParaRPr lang="en-US" sz="12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D89BA9-6DB3-AD8E-A479-AC1B4972F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Abel: Hebrews 11:4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99D6A8-DE7C-5B6B-1923-E9F582A038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/>
          </a:bodyPr>
          <a:lstStyle/>
          <a:p>
            <a:r>
              <a:rPr lang="en-US" sz="4000" dirty="0"/>
              <a:t>Abel’s worship:</a:t>
            </a:r>
          </a:p>
          <a:p>
            <a:pPr lvl="1"/>
            <a:r>
              <a:rPr lang="en-US" sz="3600" dirty="0"/>
              <a:t>What made Abel righteous? </a:t>
            </a:r>
          </a:p>
          <a:p>
            <a:pPr lvl="1"/>
            <a:r>
              <a:rPr lang="en-US" sz="3600" dirty="0"/>
              <a:t>God makes people righteous through faith</a:t>
            </a:r>
          </a:p>
          <a:p>
            <a:pPr lvl="1"/>
            <a:r>
              <a:rPr lang="en-US" sz="3600" dirty="0"/>
              <a:t>Galatians 3:6 “Abraham believed God, and it was reckoned to him as righteousness.” </a:t>
            </a:r>
          </a:p>
          <a:p>
            <a:pPr lvl="1"/>
            <a:r>
              <a:rPr lang="en-US" sz="3600" dirty="0"/>
              <a:t>Galatians 3:11 “The righteous will live by faith.”</a:t>
            </a:r>
          </a:p>
          <a:p>
            <a:pPr lvl="1"/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291434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BBF240-D6A1-932F-AE37-3525AB5C78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">
            <a:extLst>
              <a:ext uri="{FF2B5EF4-FFF2-40B4-BE49-F238E27FC236}">
                <a16:creationId xmlns:a16="http://schemas.microsoft.com/office/drawing/2014/main" id="{914C86E7-445B-24B4-62F0-55AB8D72041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000"/>
            </a:blip>
            <a:stretch>
              <a:fillRect t="-10563" b="-7658"/>
            </a:stretch>
          </a:blipFill>
          <a:effectLst>
            <a:outerShdw blurRad="50800" dist="50800" dir="5400000" algn="ctr" rotWithShape="0">
              <a:srgbClr val="000000"/>
            </a:outerShdw>
          </a:effectLst>
        </p:spPr>
        <p:txBody>
          <a:bodyPr/>
          <a:lstStyle/>
          <a:p>
            <a:endParaRPr lang="en-US" sz="12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FDF236-BED8-6F5A-7790-8CB5B85BF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Enoch: Hebrews 11:5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045C4C-4571-134B-6E76-D973AB052D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/>
          </a:bodyPr>
          <a:lstStyle/>
          <a:p>
            <a:r>
              <a:rPr lang="en-US" sz="4000" dirty="0"/>
              <a:t>Genesis 5:21-24</a:t>
            </a:r>
          </a:p>
          <a:p>
            <a:r>
              <a:rPr lang="en-US" sz="4000" dirty="0"/>
              <a:t>What distinguished Enoch?</a:t>
            </a:r>
          </a:p>
          <a:p>
            <a:pPr lvl="1"/>
            <a:r>
              <a:rPr lang="en-US" sz="3600" dirty="0"/>
              <a:t>He never died</a:t>
            </a:r>
          </a:p>
          <a:p>
            <a:pPr lvl="1"/>
            <a:r>
              <a:rPr lang="en-US" sz="3600" dirty="0"/>
              <a:t>He walked with God</a:t>
            </a:r>
          </a:p>
          <a:p>
            <a:pPr lvl="1"/>
            <a:r>
              <a:rPr lang="en-US" sz="3600" dirty="0"/>
              <a:t>He was marked by faith</a:t>
            </a:r>
            <a:endParaRPr lang="en-US" sz="3200" dirty="0"/>
          </a:p>
          <a:p>
            <a:pPr lvl="1"/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312659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952A2C-60AC-5FEB-658D-781F7FF379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">
            <a:extLst>
              <a:ext uri="{FF2B5EF4-FFF2-40B4-BE49-F238E27FC236}">
                <a16:creationId xmlns:a16="http://schemas.microsoft.com/office/drawing/2014/main" id="{B8336F3F-73B6-1BAF-AF41-DD596AA42A5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000"/>
            </a:blip>
            <a:stretch>
              <a:fillRect t="-10563" b="-7658"/>
            </a:stretch>
          </a:blipFill>
          <a:effectLst>
            <a:outerShdw blurRad="50800" dist="50800" dir="5400000" algn="ctr" rotWithShape="0">
              <a:srgbClr val="000000"/>
            </a:outerShdw>
          </a:effectLst>
        </p:spPr>
        <p:txBody>
          <a:bodyPr/>
          <a:lstStyle/>
          <a:p>
            <a:endParaRPr lang="en-US" sz="12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6EE9DE-8F93-CE09-80E7-92EC99C34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How can you please God?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63D099-4DCA-ABEF-52B9-0E97E5A4B0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/>
          </a:bodyPr>
          <a:lstStyle/>
          <a:p>
            <a:r>
              <a:rPr lang="en-US" sz="4000" dirty="0"/>
              <a:t>You must have faith</a:t>
            </a:r>
          </a:p>
          <a:p>
            <a:r>
              <a:rPr lang="en-US" sz="4000" dirty="0"/>
              <a:t>Believe He is</a:t>
            </a:r>
          </a:p>
          <a:p>
            <a:r>
              <a:rPr lang="en-US" sz="4000" dirty="0"/>
              <a:t>Believe He rewards those who </a:t>
            </a:r>
            <a:r>
              <a:rPr lang="en-US" sz="4000"/>
              <a:t>seek Him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760181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0563" b="-7658"/>
            </a:stretch>
          </a:blipFill>
        </p:spPr>
        <p:txBody>
          <a:bodyPr/>
          <a:lstStyle/>
          <a:p>
            <a:endParaRPr lang="en-US" sz="12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557</TotalTime>
  <Words>495</Words>
  <Application>Microsoft Office PowerPoint</Application>
  <PresentationFormat>Widescreen</PresentationFormat>
  <Paragraphs>80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Aptos</vt:lpstr>
      <vt:lpstr>Aptos Display</vt:lpstr>
      <vt:lpstr>Arial</vt:lpstr>
      <vt:lpstr>Calibri</vt:lpstr>
      <vt:lpstr>Canva Sans Bold</vt:lpstr>
      <vt:lpstr>Office Theme</vt:lpstr>
      <vt:lpstr>1_Office Theme</vt:lpstr>
      <vt:lpstr>PowerPoint Presentation</vt:lpstr>
      <vt:lpstr>Hebrews </vt:lpstr>
      <vt:lpstr>Hebrews </vt:lpstr>
      <vt:lpstr>Hebrews </vt:lpstr>
      <vt:lpstr>Hebrews </vt:lpstr>
      <vt:lpstr>Hebrews </vt:lpstr>
      <vt:lpstr>Hebrews </vt:lpstr>
      <vt:lpstr>Faith </vt:lpstr>
      <vt:lpstr>Faith </vt:lpstr>
      <vt:lpstr>Faith </vt:lpstr>
      <vt:lpstr>Abel: Hebrews 11:4</vt:lpstr>
      <vt:lpstr>Abel: Hebrews 11:4</vt:lpstr>
      <vt:lpstr>Abel: Hebrews 11:4</vt:lpstr>
      <vt:lpstr>Enoch: Hebrews 11:5</vt:lpstr>
      <vt:lpstr>How can you please God?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Bobby Truax</dc:creator>
  <cp:lastModifiedBy>KBC</cp:lastModifiedBy>
  <cp:revision>8</cp:revision>
  <dcterms:created xsi:type="dcterms:W3CDTF">2026-09-18T16:42:34Z</dcterms:created>
  <dcterms:modified xsi:type="dcterms:W3CDTF">2026-09-20T15:22:42Z</dcterms:modified>
</cp:coreProperties>
</file>